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hL83fu8kCsOtNTJR6qU2j7ZoPC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C01C5AB-1107-46F3-B825-A7F42CA4E520}">
  <a:tblStyle styleId="{3C01C5AB-1107-46F3-B825-A7F42CA4E520}" styleName="Table_0">
    <a:wholeTbl>
      <a:tcTxStyle b="off" i="off">
        <a:font>
          <a:latin typeface="Univers"/>
          <a:ea typeface="Univers"/>
          <a:cs typeface="Univer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CE8FF"/>
          </a:solidFill>
        </a:fill>
      </a:tcStyle>
    </a:wholeTbl>
    <a:band1H>
      <a:tcTxStyle b="off" i="off"/>
      <a:tcStyle>
        <a:tcBdr/>
        <a:fill>
          <a:solidFill>
            <a:srgbClr val="D7CFFF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D7CFFF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Univers"/>
          <a:ea typeface="Univers"/>
          <a:cs typeface="Univer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Univers"/>
          <a:ea typeface="Univers"/>
          <a:cs typeface="Univer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Univers"/>
          <a:ea typeface="Univers"/>
          <a:cs typeface="Univer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Univers"/>
          <a:ea typeface="Univers"/>
          <a:cs typeface="Univer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9"/>
  </p:normalViewPr>
  <p:slideViewPr>
    <p:cSldViewPr snapToGrid="0">
      <p:cViewPr varScale="1">
        <p:scale>
          <a:sx n="102" d="100"/>
          <a:sy n="102" d="100"/>
        </p:scale>
        <p:origin x="9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6" name="Google Shape;25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8" name="Google Shape;28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8" name="Google Shape;29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4" name="Google Shape;31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8" name="Google Shape;32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8" name="Google Shape;338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0" name="Google Shape;1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0" name="Google Shape;21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2" name="Google Shape;23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5" name="Google Shape;24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2700000" scaled="0"/>
        </a:gra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>
            <a:spLocks noGrp="1"/>
          </p:cNvSpPr>
          <p:nvPr>
            <p:ph type="title"/>
          </p:nvPr>
        </p:nvSpPr>
        <p:spPr>
          <a:xfrm>
            <a:off x="793159" y="1348536"/>
            <a:ext cx="4076458" cy="3654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9"/>
          <p:cNvSpPr txBox="1">
            <a:spLocks noGrp="1"/>
          </p:cNvSpPr>
          <p:nvPr>
            <p:ph type="subTitle" idx="1"/>
          </p:nvPr>
        </p:nvSpPr>
        <p:spPr>
          <a:xfrm>
            <a:off x="793159" y="5170453"/>
            <a:ext cx="4076458" cy="990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9"/>
          <p:cNvSpPr>
            <a:spLocks noGrp="1"/>
          </p:cNvSpPr>
          <p:nvPr>
            <p:ph type="pic" idx="2"/>
          </p:nvPr>
        </p:nvSpPr>
        <p:spPr>
          <a:xfrm>
            <a:off x="5457025" y="0"/>
            <a:ext cx="6734974" cy="6858001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9" name="Google Shape;19;p19"/>
          <p:cNvCxnSpPr/>
          <p:nvPr/>
        </p:nvCxnSpPr>
        <p:spPr>
          <a:xfrm rot="10800000">
            <a:off x="793159" y="6274339"/>
            <a:ext cx="1139884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">
  <p:cSld name="Team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18900000" scaled="0"/>
        </a:gra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8"/>
          <p:cNvSpPr txBox="1">
            <a:spLocks noGrp="1"/>
          </p:cNvSpPr>
          <p:nvPr>
            <p:ph type="title"/>
          </p:nvPr>
        </p:nvSpPr>
        <p:spPr>
          <a:xfrm>
            <a:off x="578724" y="346498"/>
            <a:ext cx="811765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Open Sans"/>
              <a:buNone/>
              <a:defRPr sz="5400" b="1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8"/>
          <p:cNvSpPr>
            <a:spLocks noGrp="1"/>
          </p:cNvSpPr>
          <p:nvPr>
            <p:ph type="pic" idx="2"/>
          </p:nvPr>
        </p:nvSpPr>
        <p:spPr>
          <a:xfrm>
            <a:off x="579438" y="2006600"/>
            <a:ext cx="2286000" cy="2608263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28"/>
          <p:cNvSpPr>
            <a:spLocks noGrp="1"/>
          </p:cNvSpPr>
          <p:nvPr>
            <p:ph type="pic" idx="3"/>
          </p:nvPr>
        </p:nvSpPr>
        <p:spPr>
          <a:xfrm>
            <a:off x="3494908" y="2006380"/>
            <a:ext cx="2286000" cy="2608263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28"/>
          <p:cNvSpPr>
            <a:spLocks noGrp="1"/>
          </p:cNvSpPr>
          <p:nvPr>
            <p:ph type="pic" idx="4"/>
          </p:nvPr>
        </p:nvSpPr>
        <p:spPr>
          <a:xfrm>
            <a:off x="6410378" y="2015722"/>
            <a:ext cx="2286000" cy="2608263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28"/>
          <p:cNvSpPr>
            <a:spLocks noGrp="1"/>
          </p:cNvSpPr>
          <p:nvPr>
            <p:ph type="pic" idx="5"/>
          </p:nvPr>
        </p:nvSpPr>
        <p:spPr>
          <a:xfrm>
            <a:off x="9327276" y="2006379"/>
            <a:ext cx="2286000" cy="2608263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28"/>
          <p:cNvSpPr txBox="1">
            <a:spLocks noGrp="1"/>
          </p:cNvSpPr>
          <p:nvPr>
            <p:ph type="body" idx="1"/>
          </p:nvPr>
        </p:nvSpPr>
        <p:spPr>
          <a:xfrm>
            <a:off x="578724" y="5017734"/>
            <a:ext cx="2286000" cy="35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28"/>
          <p:cNvSpPr txBox="1">
            <a:spLocks noGrp="1"/>
          </p:cNvSpPr>
          <p:nvPr>
            <p:ph type="body" idx="6"/>
          </p:nvPr>
        </p:nvSpPr>
        <p:spPr>
          <a:xfrm>
            <a:off x="578724" y="5352052"/>
            <a:ext cx="2286000" cy="35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28"/>
          <p:cNvSpPr txBox="1">
            <a:spLocks noGrp="1"/>
          </p:cNvSpPr>
          <p:nvPr>
            <p:ph type="body" idx="7"/>
          </p:nvPr>
        </p:nvSpPr>
        <p:spPr>
          <a:xfrm>
            <a:off x="3494908" y="5017734"/>
            <a:ext cx="2286000" cy="35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8"/>
          <p:cNvSpPr txBox="1">
            <a:spLocks noGrp="1"/>
          </p:cNvSpPr>
          <p:nvPr>
            <p:ph type="body" idx="8"/>
          </p:nvPr>
        </p:nvSpPr>
        <p:spPr>
          <a:xfrm>
            <a:off x="3494908" y="5352052"/>
            <a:ext cx="2286000" cy="35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28"/>
          <p:cNvSpPr txBox="1">
            <a:spLocks noGrp="1"/>
          </p:cNvSpPr>
          <p:nvPr>
            <p:ph type="body" idx="9"/>
          </p:nvPr>
        </p:nvSpPr>
        <p:spPr>
          <a:xfrm>
            <a:off x="6410378" y="5017734"/>
            <a:ext cx="2286000" cy="35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8"/>
          <p:cNvSpPr txBox="1">
            <a:spLocks noGrp="1"/>
          </p:cNvSpPr>
          <p:nvPr>
            <p:ph type="body" idx="13"/>
          </p:nvPr>
        </p:nvSpPr>
        <p:spPr>
          <a:xfrm>
            <a:off x="6410378" y="5352052"/>
            <a:ext cx="2286000" cy="35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body" idx="14"/>
          </p:nvPr>
        </p:nvSpPr>
        <p:spPr>
          <a:xfrm>
            <a:off x="9325847" y="5017734"/>
            <a:ext cx="2285999" cy="35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 i="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body" idx="15"/>
          </p:nvPr>
        </p:nvSpPr>
        <p:spPr>
          <a:xfrm>
            <a:off x="9325847" y="5352052"/>
            <a:ext cx="2285999" cy="35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28"/>
          <p:cNvSpPr txBox="1">
            <a:spLocks noGrp="1"/>
          </p:cNvSpPr>
          <p:nvPr>
            <p:ph type="dt" idx="10"/>
          </p:nvPr>
        </p:nvSpPr>
        <p:spPr>
          <a:xfrm>
            <a:off x="661988" y="613391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8"/>
          <p:cNvSpPr txBox="1">
            <a:spLocks noGrp="1"/>
          </p:cNvSpPr>
          <p:nvPr>
            <p:ph type="ftr" idx="11"/>
          </p:nvPr>
        </p:nvSpPr>
        <p:spPr>
          <a:xfrm>
            <a:off x="8505757" y="845343"/>
            <a:ext cx="363392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8"/>
          <p:cNvSpPr txBox="1">
            <a:spLocks noGrp="1"/>
          </p:cNvSpPr>
          <p:nvPr>
            <p:ph type="sldNum" idx="12"/>
          </p:nvPr>
        </p:nvSpPr>
        <p:spPr>
          <a:xfrm>
            <a:off x="8610600" y="616041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2 column (comparison slide) " type="twoTxTwoObj">
  <p:cSld name="TWO_OBJECTS_WITH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6" name="Google Shape;116;p2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55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55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2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55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55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2" name="Google Shape;122;p29"/>
          <p:cNvCxnSpPr/>
          <p:nvPr/>
        </p:nvCxnSpPr>
        <p:spPr>
          <a:xfrm>
            <a:off x="715890" y="356812"/>
            <a:ext cx="0" cy="6492875"/>
          </a:xfrm>
          <a:prstGeom prst="straightConnector1">
            <a:avLst/>
          </a:prstGeom>
          <a:noFill/>
          <a:ln w="25400" cap="sq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123" name="Google Shape;123;p29"/>
          <p:cNvSpPr/>
          <p:nvPr/>
        </p:nvSpPr>
        <p:spPr>
          <a:xfrm>
            <a:off x="10508317" y="492206"/>
            <a:ext cx="139039" cy="139039"/>
          </a:xfrm>
          <a:custGeom>
            <a:avLst/>
            <a:gdLst/>
            <a:ahLst/>
            <a:cxnLst/>
            <a:rect l="l" t="t" r="r" b="b"/>
            <a:pathLst>
              <a:path w="139039" h="139039" extrusionOk="0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" name="Google Shape;124;p29"/>
          <p:cNvSpPr/>
          <p:nvPr/>
        </p:nvSpPr>
        <p:spPr>
          <a:xfrm>
            <a:off x="11477944" y="1055581"/>
            <a:ext cx="127714" cy="127714"/>
          </a:xfrm>
          <a:custGeom>
            <a:avLst/>
            <a:gdLst/>
            <a:ahLst/>
            <a:cxnLst/>
            <a:rect l="l" t="t" r="r" b="b"/>
            <a:pathLst>
              <a:path w="127714" h="127714" extrusionOk="0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" name="Google Shape;125;p29"/>
          <p:cNvSpPr/>
          <p:nvPr/>
        </p:nvSpPr>
        <p:spPr>
          <a:xfrm>
            <a:off x="11241555" y="446637"/>
            <a:ext cx="91138" cy="91138"/>
          </a:xfrm>
          <a:custGeom>
            <a:avLst/>
            <a:gdLst/>
            <a:ahLst/>
            <a:cxnLst/>
            <a:rect l="l" t="t" r="r" b="b"/>
            <a:pathLst>
              <a:path w="91138" h="91138" extrusionOk="0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3 column">
  <p:cSld name="Content 3 column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0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3282206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9" name="Google Shape;129;p30"/>
          <p:cNvSpPr txBox="1">
            <a:spLocks noGrp="1"/>
          </p:cNvSpPr>
          <p:nvPr>
            <p:ph type="body" idx="2"/>
          </p:nvPr>
        </p:nvSpPr>
        <p:spPr>
          <a:xfrm>
            <a:off x="839789" y="2505075"/>
            <a:ext cx="3282206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55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55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30"/>
          <p:cNvSpPr txBox="1">
            <a:spLocks noGrp="1"/>
          </p:cNvSpPr>
          <p:nvPr>
            <p:ph type="body" idx="3"/>
          </p:nvPr>
        </p:nvSpPr>
        <p:spPr>
          <a:xfrm>
            <a:off x="4446815" y="1681163"/>
            <a:ext cx="329837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1" name="Google Shape;131;p30"/>
          <p:cNvSpPr txBox="1">
            <a:spLocks noGrp="1"/>
          </p:cNvSpPr>
          <p:nvPr>
            <p:ph type="body" idx="4"/>
          </p:nvPr>
        </p:nvSpPr>
        <p:spPr>
          <a:xfrm>
            <a:off x="4446815" y="2505075"/>
            <a:ext cx="329837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55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55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30"/>
          <p:cNvCxnSpPr/>
          <p:nvPr/>
        </p:nvCxnSpPr>
        <p:spPr>
          <a:xfrm>
            <a:off x="715890" y="356812"/>
            <a:ext cx="0" cy="6492875"/>
          </a:xfrm>
          <a:prstGeom prst="straightConnector1">
            <a:avLst/>
          </a:prstGeom>
          <a:noFill/>
          <a:ln w="25400" cap="sq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136" name="Google Shape;136;p30"/>
          <p:cNvSpPr txBox="1">
            <a:spLocks noGrp="1"/>
          </p:cNvSpPr>
          <p:nvPr>
            <p:ph type="body" idx="5"/>
          </p:nvPr>
        </p:nvSpPr>
        <p:spPr>
          <a:xfrm>
            <a:off x="8053841" y="1681163"/>
            <a:ext cx="329837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body" idx="6"/>
          </p:nvPr>
        </p:nvSpPr>
        <p:spPr>
          <a:xfrm>
            <a:off x="8053841" y="2505075"/>
            <a:ext cx="329837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55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55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30"/>
          <p:cNvSpPr/>
          <p:nvPr/>
        </p:nvSpPr>
        <p:spPr>
          <a:xfrm>
            <a:off x="10508317" y="492206"/>
            <a:ext cx="139039" cy="139039"/>
          </a:xfrm>
          <a:custGeom>
            <a:avLst/>
            <a:gdLst/>
            <a:ahLst/>
            <a:cxnLst/>
            <a:rect l="l" t="t" r="r" b="b"/>
            <a:pathLst>
              <a:path w="139039" h="139039" extrusionOk="0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" name="Google Shape;139;p30"/>
          <p:cNvSpPr/>
          <p:nvPr/>
        </p:nvSpPr>
        <p:spPr>
          <a:xfrm>
            <a:off x="11477944" y="1055581"/>
            <a:ext cx="127714" cy="127714"/>
          </a:xfrm>
          <a:custGeom>
            <a:avLst/>
            <a:gdLst/>
            <a:ahLst/>
            <a:cxnLst/>
            <a:rect l="l" t="t" r="r" b="b"/>
            <a:pathLst>
              <a:path w="127714" h="127714" extrusionOk="0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" name="Google Shape;140;p30"/>
          <p:cNvSpPr/>
          <p:nvPr/>
        </p:nvSpPr>
        <p:spPr>
          <a:xfrm>
            <a:off x="11241555" y="446637"/>
            <a:ext cx="91138" cy="91138"/>
          </a:xfrm>
          <a:custGeom>
            <a:avLst/>
            <a:gdLst/>
            <a:ahLst/>
            <a:cxnLst/>
            <a:rect l="l" t="t" r="r" b="b"/>
            <a:pathLst>
              <a:path w="91138" h="91138" extrusionOk="0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0"/>
          <p:cNvSpPr/>
          <p:nvPr/>
        </p:nvSpPr>
        <p:spPr>
          <a:xfrm>
            <a:off x="1123008" y="252743"/>
            <a:ext cx="4739619" cy="304261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" name="Google Shape;22;p20"/>
          <p:cNvSpPr/>
          <p:nvPr/>
        </p:nvSpPr>
        <p:spPr>
          <a:xfrm>
            <a:off x="425449" y="3548095"/>
            <a:ext cx="4739619" cy="304261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" name="Google Shape;23;p20"/>
          <p:cNvSpPr txBox="1">
            <a:spLocks noGrp="1"/>
          </p:cNvSpPr>
          <p:nvPr>
            <p:ph type="title"/>
          </p:nvPr>
        </p:nvSpPr>
        <p:spPr>
          <a:xfrm>
            <a:off x="6392583" y="252743"/>
            <a:ext cx="4434721" cy="1965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Open Sans"/>
              <a:buNone/>
              <a:defRPr sz="5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>
            <a:spLocks noGrp="1"/>
          </p:cNvSpPr>
          <p:nvPr>
            <p:ph type="pic" idx="2"/>
          </p:nvPr>
        </p:nvSpPr>
        <p:spPr>
          <a:xfrm>
            <a:off x="1352550" y="539750"/>
            <a:ext cx="4281488" cy="2468563"/>
          </a:xfrm>
          <a:prstGeom prst="rect">
            <a:avLst/>
          </a:prstGeom>
          <a:noFill/>
          <a:ln>
            <a:noFill/>
          </a:ln>
        </p:spPr>
      </p:sp>
      <p:sp>
        <p:nvSpPr>
          <p:cNvPr id="25" name="Google Shape;25;p20"/>
          <p:cNvSpPr>
            <a:spLocks noGrp="1"/>
          </p:cNvSpPr>
          <p:nvPr>
            <p:ph type="pic" idx="3"/>
          </p:nvPr>
        </p:nvSpPr>
        <p:spPr>
          <a:xfrm>
            <a:off x="654050" y="3835400"/>
            <a:ext cx="4281488" cy="2468563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20"/>
          <p:cNvSpPr txBox="1">
            <a:spLocks noGrp="1"/>
          </p:cNvSpPr>
          <p:nvPr>
            <p:ph type="body" idx="1"/>
          </p:nvPr>
        </p:nvSpPr>
        <p:spPr>
          <a:xfrm>
            <a:off x="6392583" y="2645922"/>
            <a:ext cx="4434721" cy="3710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7" name="Google Shape;27;p20"/>
          <p:cNvCxnSpPr/>
          <p:nvPr/>
        </p:nvCxnSpPr>
        <p:spPr>
          <a:xfrm>
            <a:off x="11586162" y="3610394"/>
            <a:ext cx="0" cy="3238728"/>
          </a:xfrm>
          <a:prstGeom prst="straightConnector1">
            <a:avLst/>
          </a:prstGeom>
          <a:noFill/>
          <a:ln w="25400" cap="sq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28" name="Google Shape;28;p20"/>
          <p:cNvSpPr txBox="1">
            <a:spLocks noGrp="1"/>
          </p:cNvSpPr>
          <p:nvPr>
            <p:ph type="dt" idx="10"/>
          </p:nvPr>
        </p:nvSpPr>
        <p:spPr>
          <a:xfrm>
            <a:off x="5785751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0"/>
          <p:cNvSpPr txBox="1">
            <a:spLocks noGrp="1"/>
          </p:cNvSpPr>
          <p:nvPr>
            <p:ph type="ftr" idx="11"/>
          </p:nvPr>
        </p:nvSpPr>
        <p:spPr>
          <a:xfrm rot="-5400000">
            <a:off x="9812116" y="1591485"/>
            <a:ext cx="35480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">
  <p:cSld name="Introduc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Google Shape;32;p21"/>
          <p:cNvCxnSpPr/>
          <p:nvPr/>
        </p:nvCxnSpPr>
        <p:spPr>
          <a:xfrm>
            <a:off x="11586162" y="3610394"/>
            <a:ext cx="0" cy="3238728"/>
          </a:xfrm>
          <a:prstGeom prst="straightConnector1">
            <a:avLst/>
          </a:prstGeom>
          <a:noFill/>
          <a:ln w="25400" cap="sq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33" name="Google Shape;33;p21"/>
          <p:cNvSpPr/>
          <p:nvPr/>
        </p:nvSpPr>
        <p:spPr>
          <a:xfrm>
            <a:off x="192268" y="536567"/>
            <a:ext cx="5784867" cy="5784867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Google Shape;34;p21"/>
          <p:cNvSpPr txBox="1">
            <a:spLocks noGrp="1"/>
          </p:cNvSpPr>
          <p:nvPr>
            <p:ph type="title"/>
          </p:nvPr>
        </p:nvSpPr>
        <p:spPr>
          <a:xfrm>
            <a:off x="867340" y="2446418"/>
            <a:ext cx="4434721" cy="1965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Open Sans"/>
              <a:buNone/>
              <a:defRPr sz="4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body" idx="1"/>
          </p:nvPr>
        </p:nvSpPr>
        <p:spPr>
          <a:xfrm>
            <a:off x="6392583" y="536567"/>
            <a:ext cx="4518504" cy="578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3888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1"/>
          <p:cNvSpPr/>
          <p:nvPr/>
        </p:nvSpPr>
        <p:spPr>
          <a:xfrm>
            <a:off x="1109945" y="351421"/>
            <a:ext cx="198609" cy="198609"/>
          </a:xfrm>
          <a:custGeom>
            <a:avLst/>
            <a:gdLst/>
            <a:ahLst/>
            <a:cxnLst/>
            <a:rect l="l" t="t" r="r" b="b"/>
            <a:pathLst>
              <a:path w="139038" h="139038" extrusionOk="0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" name="Google Shape;37;p21"/>
          <p:cNvSpPr/>
          <p:nvPr/>
        </p:nvSpPr>
        <p:spPr>
          <a:xfrm>
            <a:off x="5425883" y="5732852"/>
            <a:ext cx="130186" cy="130186"/>
          </a:xfrm>
          <a:custGeom>
            <a:avLst/>
            <a:gdLst/>
            <a:ahLst/>
            <a:cxnLst/>
            <a:rect l="l" t="t" r="r" b="b"/>
            <a:pathLst>
              <a:path w="91138" h="91138" extrusionOk="0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" name="Google Shape;38;p21"/>
          <p:cNvSpPr/>
          <p:nvPr/>
        </p:nvSpPr>
        <p:spPr>
          <a:xfrm>
            <a:off x="539223" y="1072473"/>
            <a:ext cx="182432" cy="182432"/>
          </a:xfrm>
          <a:custGeom>
            <a:avLst/>
            <a:gdLst/>
            <a:ahLst/>
            <a:cxnLst/>
            <a:rect l="l" t="t" r="r" b="b"/>
            <a:pathLst>
              <a:path w="127713" h="127713" extrusionOk="0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" name="Google Shape;39;p21"/>
          <p:cNvSpPr txBox="1">
            <a:spLocks noGrp="1"/>
          </p:cNvSpPr>
          <p:nvPr>
            <p:ph type="dt" idx="10"/>
          </p:nvPr>
        </p:nvSpPr>
        <p:spPr>
          <a:xfrm>
            <a:off x="5785751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1"/>
          <p:cNvSpPr txBox="1">
            <a:spLocks noGrp="1"/>
          </p:cNvSpPr>
          <p:nvPr>
            <p:ph type="ftr" idx="11"/>
          </p:nvPr>
        </p:nvSpPr>
        <p:spPr>
          <a:xfrm rot="-5400000">
            <a:off x="9812116" y="1591485"/>
            <a:ext cx="35480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, table" type="obj">
  <p:cSld name="OBJEC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Open Sans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4" name="Google Shape;44;p22"/>
          <p:cNvCxnSpPr/>
          <p:nvPr/>
        </p:nvCxnSpPr>
        <p:spPr>
          <a:xfrm>
            <a:off x="715890" y="356812"/>
            <a:ext cx="0" cy="6492875"/>
          </a:xfrm>
          <a:prstGeom prst="straightConnector1">
            <a:avLst/>
          </a:prstGeom>
          <a:noFill/>
          <a:ln w="25400" cap="sq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45" name="Google Shape;45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>
  <p:cSld name="Summar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Google Shape;50;p23"/>
          <p:cNvCxnSpPr/>
          <p:nvPr/>
        </p:nvCxnSpPr>
        <p:spPr>
          <a:xfrm>
            <a:off x="0" y="806470"/>
            <a:ext cx="7903723" cy="0"/>
          </a:xfrm>
          <a:prstGeom prst="straightConnector1">
            <a:avLst/>
          </a:prstGeom>
          <a:noFill/>
          <a:ln w="25400" cap="sq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51" name="Google Shape;51;p23"/>
          <p:cNvSpPr/>
          <p:nvPr/>
        </p:nvSpPr>
        <p:spPr>
          <a:xfrm>
            <a:off x="10969280" y="1780012"/>
            <a:ext cx="139039" cy="139039"/>
          </a:xfrm>
          <a:custGeom>
            <a:avLst/>
            <a:gdLst/>
            <a:ahLst/>
            <a:cxnLst/>
            <a:rect l="l" t="t" r="r" b="b"/>
            <a:pathLst>
              <a:path w="139039" h="139039" extrusionOk="0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" name="Google Shape;52;p23"/>
          <p:cNvSpPr/>
          <p:nvPr/>
        </p:nvSpPr>
        <p:spPr>
          <a:xfrm>
            <a:off x="11281590" y="2070656"/>
            <a:ext cx="91138" cy="91138"/>
          </a:xfrm>
          <a:custGeom>
            <a:avLst/>
            <a:gdLst/>
            <a:ahLst/>
            <a:cxnLst/>
            <a:rect l="l" t="t" r="r" b="b"/>
            <a:pathLst>
              <a:path w="91138" h="91138" extrusionOk="0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" name="Google Shape;53;p23"/>
          <p:cNvSpPr txBox="1">
            <a:spLocks noGrp="1"/>
          </p:cNvSpPr>
          <p:nvPr>
            <p:ph type="title"/>
          </p:nvPr>
        </p:nvSpPr>
        <p:spPr>
          <a:xfrm>
            <a:off x="838200" y="989031"/>
            <a:ext cx="4984628" cy="149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Open Sans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3"/>
          <p:cNvSpPr txBox="1">
            <a:spLocks noGrp="1"/>
          </p:cNvSpPr>
          <p:nvPr>
            <p:ph type="body" idx="1"/>
          </p:nvPr>
        </p:nvSpPr>
        <p:spPr>
          <a:xfrm>
            <a:off x="838200" y="2814530"/>
            <a:ext cx="4984628" cy="3359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23"/>
          <p:cNvSpPr>
            <a:spLocks noGrp="1"/>
          </p:cNvSpPr>
          <p:nvPr>
            <p:ph type="pic" idx="2"/>
          </p:nvPr>
        </p:nvSpPr>
        <p:spPr>
          <a:xfrm>
            <a:off x="7464666" y="1678220"/>
            <a:ext cx="4267645" cy="4267645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ftr" idx="11"/>
          </p:nvPr>
        </p:nvSpPr>
        <p:spPr>
          <a:xfrm>
            <a:off x="7962190" y="62390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>
  <p:cSld name="Closing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2700000" scaled="0"/>
        </a:gra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4"/>
          <p:cNvSpPr txBox="1">
            <a:spLocks noGrp="1"/>
          </p:cNvSpPr>
          <p:nvPr>
            <p:ph type="title"/>
          </p:nvPr>
        </p:nvSpPr>
        <p:spPr>
          <a:xfrm>
            <a:off x="1604908" y="894110"/>
            <a:ext cx="5181735" cy="2534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Open Sans"/>
              <a:buNone/>
              <a:defRPr sz="54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4"/>
          <p:cNvSpPr/>
          <p:nvPr/>
        </p:nvSpPr>
        <p:spPr>
          <a:xfrm>
            <a:off x="669236" y="1606411"/>
            <a:ext cx="139038" cy="139038"/>
          </a:xfrm>
          <a:custGeom>
            <a:avLst/>
            <a:gdLst/>
            <a:ahLst/>
            <a:cxnLst/>
            <a:rect l="l" t="t" r="r" b="b"/>
            <a:pathLst>
              <a:path w="139038" h="139038" extrusionOk="0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" name="Google Shape;62;p24"/>
          <p:cNvSpPr/>
          <p:nvPr/>
        </p:nvSpPr>
        <p:spPr>
          <a:xfrm>
            <a:off x="1028014" y="1835705"/>
            <a:ext cx="91138" cy="91138"/>
          </a:xfrm>
          <a:custGeom>
            <a:avLst/>
            <a:gdLst/>
            <a:ahLst/>
            <a:cxnLst/>
            <a:rect l="l" t="t" r="r" b="b"/>
            <a:pathLst>
              <a:path w="91138" h="91138" extrusionOk="0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" name="Google Shape;63;p24"/>
          <p:cNvSpPr/>
          <p:nvPr/>
        </p:nvSpPr>
        <p:spPr>
          <a:xfrm>
            <a:off x="653696" y="2060130"/>
            <a:ext cx="127713" cy="127713"/>
          </a:xfrm>
          <a:custGeom>
            <a:avLst/>
            <a:gdLst/>
            <a:ahLst/>
            <a:cxnLst/>
            <a:rect l="l" t="t" r="r" b="b"/>
            <a:pathLst>
              <a:path w="127713" h="127713" extrusionOk="0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24"/>
          <p:cNvSpPr txBox="1">
            <a:spLocks noGrp="1"/>
          </p:cNvSpPr>
          <p:nvPr>
            <p:ph type="body" idx="1"/>
          </p:nvPr>
        </p:nvSpPr>
        <p:spPr>
          <a:xfrm>
            <a:off x="1604905" y="3728425"/>
            <a:ext cx="5181735" cy="2534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24"/>
          <p:cNvSpPr>
            <a:spLocks noGrp="1"/>
          </p:cNvSpPr>
          <p:nvPr>
            <p:ph type="pic" idx="2"/>
          </p:nvPr>
        </p:nvSpPr>
        <p:spPr>
          <a:xfrm>
            <a:off x="7130003" y="1856226"/>
            <a:ext cx="2040674" cy="2040674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4"/>
          <p:cNvSpPr>
            <a:spLocks noGrp="1"/>
          </p:cNvSpPr>
          <p:nvPr>
            <p:ph type="pic" idx="3"/>
          </p:nvPr>
        </p:nvSpPr>
        <p:spPr>
          <a:xfrm>
            <a:off x="9325160" y="0"/>
            <a:ext cx="2866840" cy="2925044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24"/>
          <p:cNvSpPr>
            <a:spLocks noGrp="1"/>
          </p:cNvSpPr>
          <p:nvPr>
            <p:ph type="pic" idx="4"/>
          </p:nvPr>
        </p:nvSpPr>
        <p:spPr>
          <a:xfrm>
            <a:off x="8465227" y="3267983"/>
            <a:ext cx="3726773" cy="3590017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" name="Google Shape;69;p24"/>
          <p:cNvCxnSpPr/>
          <p:nvPr/>
        </p:nvCxnSpPr>
        <p:spPr>
          <a:xfrm>
            <a:off x="1301262" y="3496322"/>
            <a:ext cx="0" cy="335280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70" name="Google Shape;70;p24"/>
          <p:cNvSpPr txBox="1">
            <a:spLocks noGrp="1"/>
          </p:cNvSpPr>
          <p:nvPr>
            <p:ph type="dt" idx="10"/>
          </p:nvPr>
        </p:nvSpPr>
        <p:spPr>
          <a:xfrm>
            <a:off x="1301262" y="21822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ftr" idx="11"/>
          </p:nvPr>
        </p:nvSpPr>
        <p:spPr>
          <a:xfrm rot="-5400000">
            <a:off x="-762668" y="4999038"/>
            <a:ext cx="335280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">
  <p:cSld name="Section break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18900000" scaled="0"/>
        </a:gra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>
            <a:spLocks noGrp="1"/>
          </p:cNvSpPr>
          <p:nvPr>
            <p:ph type="pic" idx="2"/>
          </p:nvPr>
        </p:nvSpPr>
        <p:spPr>
          <a:xfrm>
            <a:off x="0" y="0"/>
            <a:ext cx="1218837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25"/>
          <p:cNvSpPr txBox="1">
            <a:spLocks noGrp="1"/>
          </p:cNvSpPr>
          <p:nvPr>
            <p:ph type="title"/>
          </p:nvPr>
        </p:nvSpPr>
        <p:spPr>
          <a:xfrm>
            <a:off x="1256275" y="2276439"/>
            <a:ext cx="9679448" cy="2868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Open Sans"/>
              <a:buNone/>
              <a:defRPr sz="7200" b="1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5"/>
          <p:cNvSpPr txBox="1">
            <a:spLocks noGrp="1"/>
          </p:cNvSpPr>
          <p:nvPr>
            <p:ph type="body" idx="1"/>
          </p:nvPr>
        </p:nvSpPr>
        <p:spPr>
          <a:xfrm>
            <a:off x="1256275" y="5098254"/>
            <a:ext cx="9679449" cy="750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6" name="Google Shape;76;p25"/>
          <p:cNvCxnSpPr/>
          <p:nvPr/>
        </p:nvCxnSpPr>
        <p:spPr>
          <a:xfrm rot="10800000">
            <a:off x="-10886" y="821523"/>
            <a:ext cx="8473201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7" name="Google Shape;77;p25"/>
          <p:cNvSpPr/>
          <p:nvPr/>
        </p:nvSpPr>
        <p:spPr>
          <a:xfrm>
            <a:off x="544954" y="2865643"/>
            <a:ext cx="146329" cy="157937"/>
          </a:xfrm>
          <a:custGeom>
            <a:avLst/>
            <a:gdLst/>
            <a:ahLst/>
            <a:cxnLst/>
            <a:rect l="l" t="t" r="r" b="b"/>
            <a:pathLst>
              <a:path w="139038" h="139038" extrusionOk="0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25"/>
          <p:cNvSpPr/>
          <p:nvPr/>
        </p:nvSpPr>
        <p:spPr>
          <a:xfrm>
            <a:off x="903734" y="3094942"/>
            <a:ext cx="100584" cy="100584"/>
          </a:xfrm>
          <a:custGeom>
            <a:avLst/>
            <a:gdLst/>
            <a:ahLst/>
            <a:cxnLst/>
            <a:rect l="l" t="t" r="r" b="b"/>
            <a:pathLst>
              <a:path w="91138" h="91138" extrusionOk="0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25"/>
          <p:cNvSpPr/>
          <p:nvPr/>
        </p:nvSpPr>
        <p:spPr>
          <a:xfrm>
            <a:off x="532920" y="3619230"/>
            <a:ext cx="128016" cy="128016"/>
          </a:xfrm>
          <a:custGeom>
            <a:avLst/>
            <a:gdLst/>
            <a:ahLst/>
            <a:cxnLst/>
            <a:rect l="l" t="t" r="r" b="b"/>
            <a:pathLst>
              <a:path w="127713" h="127713" extrusionOk="0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Open Sans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6"/>
          <p:cNvSpPr txBox="1">
            <a:spLocks noGrp="1"/>
          </p:cNvSpPr>
          <p:nvPr>
            <p:ph type="body" idx="1"/>
          </p:nvPr>
        </p:nvSpPr>
        <p:spPr>
          <a:xfrm>
            <a:off x="1284395" y="1825625"/>
            <a:ext cx="1006940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6" name="Google Shape;86;p26"/>
          <p:cNvCxnSpPr/>
          <p:nvPr/>
        </p:nvCxnSpPr>
        <p:spPr>
          <a:xfrm>
            <a:off x="715890" y="356812"/>
            <a:ext cx="0" cy="6492875"/>
          </a:xfrm>
          <a:prstGeom prst="straightConnector1">
            <a:avLst/>
          </a:prstGeom>
          <a:noFill/>
          <a:ln w="25400" cap="sq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7"/>
          <p:cNvSpPr/>
          <p:nvPr/>
        </p:nvSpPr>
        <p:spPr>
          <a:xfrm>
            <a:off x="0" y="0"/>
            <a:ext cx="5779911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27"/>
          <p:cNvSpPr txBox="1">
            <a:spLocks noGrp="1"/>
          </p:cNvSpPr>
          <p:nvPr>
            <p:ph type="title"/>
          </p:nvPr>
        </p:nvSpPr>
        <p:spPr>
          <a:xfrm>
            <a:off x="6392583" y="252743"/>
            <a:ext cx="4434721" cy="48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Open Sans"/>
              <a:buNone/>
              <a:defRPr sz="5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7"/>
          <p:cNvSpPr>
            <a:spLocks noGrp="1"/>
          </p:cNvSpPr>
          <p:nvPr>
            <p:ph type="pic" idx="2"/>
          </p:nvPr>
        </p:nvSpPr>
        <p:spPr>
          <a:xfrm>
            <a:off x="273301" y="299507"/>
            <a:ext cx="5221620" cy="6258985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7"/>
          <p:cNvSpPr txBox="1">
            <a:spLocks noGrp="1"/>
          </p:cNvSpPr>
          <p:nvPr>
            <p:ph type="body" idx="1"/>
          </p:nvPr>
        </p:nvSpPr>
        <p:spPr>
          <a:xfrm>
            <a:off x="6392583" y="5377543"/>
            <a:ext cx="4434721" cy="978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93" name="Google Shape;93;p27"/>
          <p:cNvCxnSpPr/>
          <p:nvPr/>
        </p:nvCxnSpPr>
        <p:spPr>
          <a:xfrm>
            <a:off x="11586162" y="3610394"/>
            <a:ext cx="0" cy="3238728"/>
          </a:xfrm>
          <a:prstGeom prst="straightConnector1">
            <a:avLst/>
          </a:prstGeom>
          <a:noFill/>
          <a:ln w="25400" cap="sq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94" name="Google Shape;94;p27"/>
          <p:cNvSpPr txBox="1">
            <a:spLocks noGrp="1"/>
          </p:cNvSpPr>
          <p:nvPr>
            <p:ph type="ftr" idx="11"/>
          </p:nvPr>
        </p:nvSpPr>
        <p:spPr>
          <a:xfrm rot="-5400000">
            <a:off x="9812116" y="1591485"/>
            <a:ext cx="35480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Open Sans"/>
              <a:buNone/>
              <a:defRPr sz="5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" name="Google Shape;1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jboysen/us-perm-visas?select=us_perm_visas.csv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"/>
          <p:cNvSpPr txBox="1">
            <a:spLocks noGrp="1"/>
          </p:cNvSpPr>
          <p:nvPr>
            <p:ph type="title"/>
          </p:nvPr>
        </p:nvSpPr>
        <p:spPr>
          <a:xfrm>
            <a:off x="793159" y="1322614"/>
            <a:ext cx="4552829" cy="1737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Open Sans"/>
              <a:buNone/>
            </a:pPr>
            <a:r>
              <a:rPr lang="en-US" sz="4400"/>
              <a:t>US Permanent Visa Applications</a:t>
            </a:r>
            <a:endParaRPr/>
          </a:p>
        </p:txBody>
      </p:sp>
      <p:pic>
        <p:nvPicPr>
          <p:cNvPr id="147" name="Google Shape;147;p1" descr="Man in a safety vest looking up at a wall of stacked shipping containers. 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 amt="51000"/>
          </a:blip>
          <a:srcRect/>
          <a:stretch/>
        </p:blipFill>
        <p:spPr>
          <a:xfrm>
            <a:off x="5456238" y="0"/>
            <a:ext cx="673576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59;p11"/>
          <p:cNvSpPr txBox="1">
            <a:spLocks noGrp="1"/>
          </p:cNvSpPr>
          <p:nvPr>
            <p:ph type="title"/>
          </p:nvPr>
        </p:nvSpPr>
        <p:spPr>
          <a:xfrm>
            <a:off x="803776" y="1336390"/>
            <a:ext cx="6190412" cy="1182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Open Sans"/>
              <a:buNone/>
            </a:pPr>
            <a:r>
              <a:rPr lang="en-US" sz="3800"/>
              <a:t>Classification Attempts (Initial Attempt)</a:t>
            </a:r>
            <a:endParaRPr/>
          </a:p>
        </p:txBody>
      </p:sp>
      <p:cxnSp>
        <p:nvCxnSpPr>
          <p:cNvPr id="260" name="Google Shape;260;p11"/>
          <p:cNvCxnSpPr/>
          <p:nvPr/>
        </p:nvCxnSpPr>
        <p:spPr>
          <a:xfrm>
            <a:off x="0" y="806470"/>
            <a:ext cx="7903723" cy="0"/>
          </a:xfrm>
          <a:prstGeom prst="straightConnector1">
            <a:avLst/>
          </a:prstGeom>
          <a:noFill/>
          <a:ln w="25400" cap="sq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261" name="Google Shape;261;p11"/>
          <p:cNvSpPr txBox="1">
            <a:spLocks noGrp="1"/>
          </p:cNvSpPr>
          <p:nvPr>
            <p:ph type="ftr" idx="11"/>
          </p:nvPr>
        </p:nvSpPr>
        <p:spPr>
          <a:xfrm>
            <a:off x="7962190" y="62390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ENPM 808W FINAL PROJECT</a:t>
            </a:r>
            <a:endParaRPr/>
          </a:p>
        </p:txBody>
      </p:sp>
      <p:sp>
        <p:nvSpPr>
          <p:cNvPr id="262" name="Google Shape;262;p11"/>
          <p:cNvSpPr txBox="1">
            <a:spLocks noGrp="1"/>
          </p:cNvSpPr>
          <p:nvPr>
            <p:ph type="body" idx="1"/>
          </p:nvPr>
        </p:nvSpPr>
        <p:spPr>
          <a:xfrm>
            <a:off x="803776" y="2829330"/>
            <a:ext cx="6190412" cy="3344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Splitted the training and testing sets 70-30%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Got an accuracy of 93% while training using Decision Tree</a:t>
            </a:r>
            <a:endParaRPr sz="20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But realized we have massive over-sampling of “Accepted” cases in our dataset.</a:t>
            </a:r>
            <a:endParaRPr sz="2000"/>
          </a:p>
        </p:txBody>
      </p:sp>
      <p:pic>
        <p:nvPicPr>
          <p:cNvPr id="263" name="Google Shape;263;p11" descr="Chart, pie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80024" y="1129411"/>
            <a:ext cx="3676458" cy="177388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1"/>
          <p:cNvSpPr/>
          <p:nvPr/>
        </p:nvSpPr>
        <p:spPr>
          <a:xfrm>
            <a:off x="11191042" y="1755216"/>
            <a:ext cx="139039" cy="139039"/>
          </a:xfrm>
          <a:custGeom>
            <a:avLst/>
            <a:gdLst/>
            <a:ahLst/>
            <a:cxnLst/>
            <a:rect l="l" t="t" r="r" b="b"/>
            <a:pathLst>
              <a:path w="139039" h="139039" extrusionOk="0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" name="Google Shape;265;p11"/>
          <p:cNvSpPr/>
          <p:nvPr/>
        </p:nvSpPr>
        <p:spPr>
          <a:xfrm>
            <a:off x="11389792" y="2277214"/>
            <a:ext cx="91138" cy="91138"/>
          </a:xfrm>
          <a:custGeom>
            <a:avLst/>
            <a:gdLst/>
            <a:ahLst/>
            <a:cxnLst/>
            <a:rect l="l" t="t" r="r" b="b"/>
            <a:pathLst>
              <a:path w="91138" h="91138" extrusionOk="0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" name="Google Shape;26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12/06/2022</a:t>
            </a:r>
            <a:endParaRPr/>
          </a:p>
        </p:txBody>
      </p:sp>
      <p:pic>
        <p:nvPicPr>
          <p:cNvPr id="267" name="Google Shape;267;p11" descr="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55575" y="4915350"/>
            <a:ext cx="4125350" cy="13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269" name="Google Shape;269;p11" descr="Tabl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63013" y="3022378"/>
            <a:ext cx="2910474" cy="177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5" name="Google Shape;275;p12"/>
          <p:cNvSpPr txBox="1">
            <a:spLocks noGrp="1"/>
          </p:cNvSpPr>
          <p:nvPr>
            <p:ph type="title"/>
          </p:nvPr>
        </p:nvSpPr>
        <p:spPr>
          <a:xfrm>
            <a:off x="5446350" y="381935"/>
            <a:ext cx="5366040" cy="234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Open Sans"/>
              <a:buNone/>
            </a:pPr>
            <a:r>
              <a:rPr lang="en-US" sz="5100"/>
              <a:t>Classification Attempts (Continued)</a:t>
            </a:r>
            <a:endParaRPr/>
          </a:p>
        </p:txBody>
      </p:sp>
      <p:sp>
        <p:nvSpPr>
          <p:cNvPr id="276" name="Google Shape;276;p12"/>
          <p:cNvSpPr/>
          <p:nvPr/>
        </p:nvSpPr>
        <p:spPr>
          <a:xfrm>
            <a:off x="1379609" y="480022"/>
            <a:ext cx="171515" cy="171515"/>
          </a:xfrm>
          <a:custGeom>
            <a:avLst/>
            <a:gdLst/>
            <a:ahLst/>
            <a:cxnLst/>
            <a:rect l="l" t="t" r="r" b="b"/>
            <a:pathLst>
              <a:path w="171515" h="171515" extrusionOk="0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7" name="Google Shape;277;p12"/>
          <p:cNvSpPr/>
          <p:nvPr/>
        </p:nvSpPr>
        <p:spPr>
          <a:xfrm>
            <a:off x="996116" y="762875"/>
            <a:ext cx="112426" cy="112426"/>
          </a:xfrm>
          <a:custGeom>
            <a:avLst/>
            <a:gdLst/>
            <a:ahLst/>
            <a:cxnLst/>
            <a:rect l="l" t="t" r="r" b="b"/>
            <a:pathLst>
              <a:path w="112426" h="112426" extrusionOk="0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8" name="Google Shape;278;p12"/>
          <p:cNvSpPr/>
          <p:nvPr/>
        </p:nvSpPr>
        <p:spPr>
          <a:xfrm>
            <a:off x="1412748" y="1398343"/>
            <a:ext cx="157545" cy="157545"/>
          </a:xfrm>
          <a:custGeom>
            <a:avLst/>
            <a:gdLst/>
            <a:ahLst/>
            <a:cxnLst/>
            <a:rect l="l" t="t" r="r" b="b"/>
            <a:pathLst>
              <a:path w="157545" h="157545" extrusionOk="0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9" name="Google Shape;279;p12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381" y="3751920"/>
            <a:ext cx="4034727" cy="1734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2" descr="Chart, pie 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4497" y="1129984"/>
            <a:ext cx="4239521" cy="2045568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2"/>
          <p:cNvSpPr txBox="1">
            <a:spLocks noGrp="1"/>
          </p:cNvSpPr>
          <p:nvPr>
            <p:ph type="body" idx="1"/>
          </p:nvPr>
        </p:nvSpPr>
        <p:spPr>
          <a:xfrm>
            <a:off x="5328900" y="3058077"/>
            <a:ext cx="5366100" cy="28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Tested the same classifier from previous slide on an evenly sampled set of data, We can see that we’re actually doing a little better on Percentage of denied cases predicted correctly</a:t>
            </a:r>
            <a:endParaRPr/>
          </a:p>
        </p:txBody>
      </p:sp>
      <p:sp>
        <p:nvSpPr>
          <p:cNvPr id="282" name="Google Shape;282;p12"/>
          <p:cNvSpPr txBox="1">
            <a:spLocks noGrp="1"/>
          </p:cNvSpPr>
          <p:nvPr>
            <p:ph type="ftr" idx="11"/>
          </p:nvPr>
        </p:nvSpPr>
        <p:spPr>
          <a:xfrm rot="-5400000">
            <a:off x="9794330" y="1591485"/>
            <a:ext cx="35480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ENPM 808W FINAL PROJECT</a:t>
            </a:r>
            <a:endParaRPr/>
          </a:p>
        </p:txBody>
      </p:sp>
      <p:sp>
        <p:nvSpPr>
          <p:cNvPr id="283" name="Google Shape;283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12/06/2022</a:t>
            </a:r>
            <a:endParaRPr/>
          </a:p>
        </p:txBody>
      </p:sp>
      <p:sp>
        <p:nvSpPr>
          <p:cNvPr id="284" name="Google Shape;28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cxnSp>
        <p:nvCxnSpPr>
          <p:cNvPr id="285" name="Google Shape;285;p12"/>
          <p:cNvCxnSpPr/>
          <p:nvPr/>
        </p:nvCxnSpPr>
        <p:spPr>
          <a:xfrm>
            <a:off x="11568377" y="3610394"/>
            <a:ext cx="0" cy="3238728"/>
          </a:xfrm>
          <a:prstGeom prst="straightConnector1">
            <a:avLst/>
          </a:prstGeom>
          <a:noFill/>
          <a:ln w="25400" cap="sq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pen Sans"/>
              <a:buNone/>
            </a:pPr>
            <a:r>
              <a:rPr lang="en-US"/>
              <a:t>Classification (Sampling Problem)</a:t>
            </a:r>
            <a:endParaRPr/>
          </a:p>
        </p:txBody>
      </p:sp>
      <p:pic>
        <p:nvPicPr>
          <p:cNvPr id="291" name="Google Shape;291;p13" descr="Pie chart&#10;&#10;Description automatically generated with low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17571" y="1690688"/>
            <a:ext cx="1984458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12/06/2022</a:t>
            </a:r>
            <a:endParaRPr/>
          </a:p>
        </p:txBody>
      </p:sp>
      <p:sp>
        <p:nvSpPr>
          <p:cNvPr id="293" name="Google Shape;29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ENPM 808W FINAL PROJECT</a:t>
            </a:r>
            <a:endParaRPr/>
          </a:p>
        </p:txBody>
      </p:sp>
      <p:sp>
        <p:nvSpPr>
          <p:cNvPr id="294" name="Google Shape;29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95" name="Google Shape;295;p13" descr="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49184" y="1690688"/>
            <a:ext cx="8427130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1" name="Google Shape;301;p14"/>
          <p:cNvSpPr txBox="1">
            <a:spLocks noGrp="1"/>
          </p:cNvSpPr>
          <p:nvPr>
            <p:ph type="title"/>
          </p:nvPr>
        </p:nvSpPr>
        <p:spPr>
          <a:xfrm>
            <a:off x="6384900" y="640093"/>
            <a:ext cx="5366040" cy="234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Open Sans"/>
              <a:buNone/>
            </a:pPr>
            <a:r>
              <a:rPr lang="en-US" sz="5100"/>
              <a:t>Classification Results (Continued)</a:t>
            </a:r>
            <a:endParaRPr/>
          </a:p>
        </p:txBody>
      </p:sp>
      <p:sp>
        <p:nvSpPr>
          <p:cNvPr id="302" name="Google Shape;302;p14"/>
          <p:cNvSpPr txBox="1">
            <a:spLocks noGrp="1"/>
          </p:cNvSpPr>
          <p:nvPr>
            <p:ph type="ftr" idx="11"/>
          </p:nvPr>
        </p:nvSpPr>
        <p:spPr>
          <a:xfrm rot="-5400000">
            <a:off x="-1150424" y="1591484"/>
            <a:ext cx="35480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ENPM 808W FINAL PROJECT</a:t>
            </a:r>
            <a:endParaRPr/>
          </a:p>
        </p:txBody>
      </p:sp>
      <p:pic>
        <p:nvPicPr>
          <p:cNvPr id="303" name="Google Shape;303;p14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3409" y="513470"/>
            <a:ext cx="1521314" cy="2830354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4"/>
          <p:cNvSpPr/>
          <p:nvPr/>
        </p:nvSpPr>
        <p:spPr>
          <a:xfrm>
            <a:off x="4645182" y="816972"/>
            <a:ext cx="171514" cy="171514"/>
          </a:xfrm>
          <a:custGeom>
            <a:avLst/>
            <a:gdLst/>
            <a:ahLst/>
            <a:cxnLst/>
            <a:rect l="l" t="t" r="r" b="b"/>
            <a:pathLst>
              <a:path w="171514" h="171514" extrusionOk="0">
                <a:moveTo>
                  <a:pt x="159873" y="74116"/>
                </a:moveTo>
                <a:lnTo>
                  <a:pt x="97398" y="74116"/>
                </a:lnTo>
                <a:lnTo>
                  <a:pt x="97398" y="11641"/>
                </a:lnTo>
                <a:cubicBezTo>
                  <a:pt x="97398" y="5212"/>
                  <a:pt x="92186" y="0"/>
                  <a:pt x="85757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7"/>
                </a:cubicBezTo>
                <a:cubicBezTo>
                  <a:pt x="0" y="92186"/>
                  <a:pt x="5212" y="97398"/>
                  <a:pt x="11641" y="97398"/>
                </a:cubicBezTo>
                <a:lnTo>
                  <a:pt x="74116" y="97398"/>
                </a:lnTo>
                <a:lnTo>
                  <a:pt x="74116" y="159873"/>
                </a:lnTo>
                <a:cubicBezTo>
                  <a:pt x="74116" y="166302"/>
                  <a:pt x="79328" y="171514"/>
                  <a:pt x="85757" y="171514"/>
                </a:cubicBezTo>
                <a:cubicBezTo>
                  <a:pt x="92186" y="171514"/>
                  <a:pt x="97398" y="166302"/>
                  <a:pt x="97398" y="159873"/>
                </a:cubicBezTo>
                <a:lnTo>
                  <a:pt x="97398" y="97398"/>
                </a:lnTo>
                <a:lnTo>
                  <a:pt x="159873" y="97398"/>
                </a:lnTo>
                <a:cubicBezTo>
                  <a:pt x="166302" y="97398"/>
                  <a:pt x="171514" y="92186"/>
                  <a:pt x="171514" y="85757"/>
                </a:cubicBezTo>
                <a:cubicBezTo>
                  <a:pt x="171514" y="79328"/>
                  <a:pt x="166302" y="74116"/>
                  <a:pt x="159873" y="7411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5" name="Google Shape;305;p14"/>
          <p:cNvSpPr/>
          <p:nvPr/>
        </p:nvSpPr>
        <p:spPr>
          <a:xfrm>
            <a:off x="5087763" y="1099825"/>
            <a:ext cx="112426" cy="112426"/>
          </a:xfrm>
          <a:custGeom>
            <a:avLst/>
            <a:gdLst/>
            <a:ahLst/>
            <a:cxnLst/>
            <a:rect l="l" t="t" r="r" b="b"/>
            <a:pathLst>
              <a:path w="112426" h="112426" extrusionOk="0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6" name="Google Shape;306;p14"/>
          <p:cNvSpPr/>
          <p:nvPr/>
        </p:nvSpPr>
        <p:spPr>
          <a:xfrm>
            <a:off x="4487637" y="1470997"/>
            <a:ext cx="157545" cy="157545"/>
          </a:xfrm>
          <a:custGeom>
            <a:avLst/>
            <a:gdLst/>
            <a:ahLst/>
            <a:cxnLst/>
            <a:rect l="l" t="t" r="r" b="b"/>
            <a:pathLst>
              <a:path w="157545" h="157545" extrusionOk="0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07" name="Google Shape;307;p14"/>
          <p:cNvCxnSpPr/>
          <p:nvPr/>
        </p:nvCxnSpPr>
        <p:spPr>
          <a:xfrm>
            <a:off x="623622" y="3610394"/>
            <a:ext cx="0" cy="3238728"/>
          </a:xfrm>
          <a:prstGeom prst="straightConnector1">
            <a:avLst/>
          </a:prstGeom>
          <a:noFill/>
          <a:ln w="25400" cap="sq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308" name="Google Shape;308;p14"/>
          <p:cNvSpPr txBox="1">
            <a:spLocks noGrp="1"/>
          </p:cNvSpPr>
          <p:nvPr>
            <p:ph type="body" idx="1"/>
          </p:nvPr>
        </p:nvSpPr>
        <p:spPr>
          <a:xfrm>
            <a:off x="6326745" y="3320497"/>
            <a:ext cx="5366041" cy="2809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US" sz="1500"/>
              <a:t>Undersampling the dataset and training on evenly distributed data helped in solving the problem of overfitting.</a:t>
            </a:r>
            <a:endParaRPr sz="1500"/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50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Trained on four classifiers and Random Forest classifier got the highest accuracy of 82% and accuracy for denied cases 82%.</a:t>
            </a:r>
            <a:endParaRPr sz="15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/>
          </a:p>
        </p:txBody>
      </p:sp>
      <p:sp>
        <p:nvSpPr>
          <p:cNvPr id="309" name="Google Shape;30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12/06/2022</a:t>
            </a:r>
            <a:endParaRPr/>
          </a:p>
        </p:txBody>
      </p:sp>
      <p:sp>
        <p:nvSpPr>
          <p:cNvPr id="310" name="Google Shape;31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311" name="Google Shape;31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4888" y="3853375"/>
            <a:ext cx="5035824" cy="234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7" name="Google Shape;317;p15"/>
          <p:cNvSpPr txBox="1">
            <a:spLocks noGrp="1"/>
          </p:cNvSpPr>
          <p:nvPr>
            <p:ph type="title"/>
          </p:nvPr>
        </p:nvSpPr>
        <p:spPr>
          <a:xfrm>
            <a:off x="479394" y="1062487"/>
            <a:ext cx="3939688" cy="5583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Open Sans"/>
              <a:buNone/>
            </a:pPr>
            <a:r>
              <a:rPr lang="en-US" sz="7200">
                <a:solidFill>
                  <a:schemeClr val="lt1"/>
                </a:solidFill>
              </a:rPr>
              <a:t>Issues Faced</a:t>
            </a:r>
            <a:endParaRPr/>
          </a:p>
        </p:txBody>
      </p:sp>
      <p:sp>
        <p:nvSpPr>
          <p:cNvPr id="318" name="Google Shape;318;p15"/>
          <p:cNvSpPr txBox="1">
            <a:spLocks noGrp="1"/>
          </p:cNvSpPr>
          <p:nvPr>
            <p:ph type="dt" idx="10"/>
          </p:nvPr>
        </p:nvSpPr>
        <p:spPr>
          <a:xfrm>
            <a:off x="838200" y="31127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lt1"/>
                </a:solidFill>
              </a:rPr>
              <a:t>12/06/2022</a:t>
            </a:r>
            <a:endParaRPr/>
          </a:p>
        </p:txBody>
      </p:sp>
      <p:sp>
        <p:nvSpPr>
          <p:cNvPr id="319" name="Google Shape;319;p15"/>
          <p:cNvSpPr txBox="1">
            <a:spLocks noGrp="1"/>
          </p:cNvSpPr>
          <p:nvPr>
            <p:ph type="ftr" idx="11"/>
          </p:nvPr>
        </p:nvSpPr>
        <p:spPr>
          <a:xfrm>
            <a:off x="4038600" y="31127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lt1"/>
                </a:solidFill>
              </a:rPr>
              <a:t>ENPM 808W FINAL PROJECT</a:t>
            </a:r>
            <a:endParaRPr/>
          </a:p>
        </p:txBody>
      </p:sp>
      <p:sp>
        <p:nvSpPr>
          <p:cNvPr id="320" name="Google Shape;320;p15"/>
          <p:cNvSpPr txBox="1">
            <a:spLocks noGrp="1"/>
          </p:cNvSpPr>
          <p:nvPr>
            <p:ph type="sldNum" idx="12"/>
          </p:nvPr>
        </p:nvSpPr>
        <p:spPr>
          <a:xfrm>
            <a:off x="8610600" y="31127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14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21" name="Google Shape;321;p15"/>
          <p:cNvSpPr/>
          <p:nvPr/>
        </p:nvSpPr>
        <p:spPr>
          <a:xfrm>
            <a:off x="11433111" y="696037"/>
            <a:ext cx="139039" cy="139039"/>
          </a:xfrm>
          <a:custGeom>
            <a:avLst/>
            <a:gdLst/>
            <a:ahLst/>
            <a:cxnLst/>
            <a:rect l="l" t="t" r="r" b="b"/>
            <a:pathLst>
              <a:path w="139039" h="139039" extrusionOk="0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2" name="Google Shape;322;p15"/>
          <p:cNvSpPr/>
          <p:nvPr/>
        </p:nvSpPr>
        <p:spPr>
          <a:xfrm>
            <a:off x="11791891" y="925332"/>
            <a:ext cx="91138" cy="91138"/>
          </a:xfrm>
          <a:custGeom>
            <a:avLst/>
            <a:gdLst/>
            <a:ahLst/>
            <a:cxnLst/>
            <a:rect l="l" t="t" r="r" b="b"/>
            <a:pathLst>
              <a:path w="91138" h="91138" extrusionOk="0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23" name="Google Shape;323;p15"/>
          <p:cNvCxnSpPr/>
          <p:nvPr/>
        </p:nvCxnSpPr>
        <p:spPr>
          <a:xfrm>
            <a:off x="4728053" y="1132114"/>
            <a:ext cx="0" cy="5717573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324" name="Google Shape;324;p15"/>
          <p:cNvSpPr/>
          <p:nvPr/>
        </p:nvSpPr>
        <p:spPr>
          <a:xfrm>
            <a:off x="11417571" y="1440476"/>
            <a:ext cx="127714" cy="127714"/>
          </a:xfrm>
          <a:custGeom>
            <a:avLst/>
            <a:gdLst/>
            <a:ahLst/>
            <a:cxnLst/>
            <a:rect l="l" t="t" r="r" b="b"/>
            <a:pathLst>
              <a:path w="127714" h="127714" extrusionOk="0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325" name="Google Shape;325;p15"/>
          <p:cNvGraphicFramePr/>
          <p:nvPr/>
        </p:nvGraphicFramePr>
        <p:xfrm>
          <a:off x="5037024" y="1486650"/>
          <a:ext cx="6754875" cy="4734825"/>
        </p:xfrm>
        <a:graphic>
          <a:graphicData uri="http://schemas.openxmlformats.org/drawingml/2006/table">
            <a:tbl>
              <a:tblPr firstRow="1" bandRow="1">
                <a:noFill/>
                <a:tableStyleId>{3C01C5AB-1107-46F3-B825-A7F42CA4E520}</a:tableStyleId>
              </a:tblPr>
              <a:tblGrid>
                <a:gridCol w="3371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3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/>
                        <a:t>Issue </a:t>
                      </a:r>
                      <a:endParaRPr sz="1400" u="none" strike="noStrike" cap="none"/>
                    </a:p>
                  </a:txBody>
                  <a:tcPr marL="77975" marR="77975" marT="39000" marB="390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/>
                        <a:t>Solution Implemented</a:t>
                      </a:r>
                      <a:endParaRPr sz="1400" u="none" strike="noStrike" cap="none"/>
                    </a:p>
                  </a:txBody>
                  <a:tcPr marL="77975" marR="77975" marT="39000" marB="39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6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/>
                        <a:t>Huge data set with many fields</a:t>
                      </a:r>
                      <a:endParaRPr sz="1400" u="none" strike="noStrike" cap="none"/>
                    </a:p>
                  </a:txBody>
                  <a:tcPr marL="77975" marR="77975" marT="39000" marB="390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/>
                        <a:t>Removed fields which were not helpful.</a:t>
                      </a:r>
                      <a:endParaRPr sz="1400" u="none" strike="noStrike" cap="none"/>
                    </a:p>
                  </a:txBody>
                  <a:tcPr marL="77975" marR="77975" marT="39000" marB="39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/>
                        <a:t>Redundant Fields</a:t>
                      </a:r>
                      <a:endParaRPr sz="1400" u="none" strike="noStrike" cap="none"/>
                    </a:p>
                  </a:txBody>
                  <a:tcPr marL="77975" marR="77975" marT="39000" marB="390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/>
                        <a:t>Merged them into one.</a:t>
                      </a:r>
                      <a:endParaRPr sz="1400" u="none" strike="noStrike" cap="none"/>
                    </a:p>
                  </a:txBody>
                  <a:tcPr marL="77975" marR="77975" marT="39000" marB="39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42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/>
                        <a:t>Ample number of empty, NA or 0 data</a:t>
                      </a:r>
                      <a:endParaRPr sz="1400" u="none" strike="noStrike" cap="none"/>
                    </a:p>
                  </a:txBody>
                  <a:tcPr marL="77975" marR="77975" marT="39000" marB="390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/>
                        <a:t>The fields that were numeric and empty was filled with average value of that field over the whole dataset. Rest were filled with NONE.</a:t>
                      </a:r>
                      <a:endParaRPr sz="1500" u="none" strike="noStrike" cap="none"/>
                    </a:p>
                  </a:txBody>
                  <a:tcPr marL="77975" marR="77975" marT="39000" marB="39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2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/>
                        <a:t>Poor ratio of accepted visa applicants to denied ones.(10.875:1) over the entire dataset.</a:t>
                      </a:r>
                      <a:endParaRPr sz="1500" u="none" strike="noStrike" cap="none"/>
                    </a:p>
                  </a:txBody>
                  <a:tcPr marL="77975" marR="77975" marT="39000" marB="390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/>
                        <a:t>As test data we took 1:1 ratio of accepted and denied applicants to train the classifier and used this to create prediction on rest of the data.</a:t>
                      </a:r>
                      <a:endParaRPr sz="1400" u="none" strike="noStrike" cap="none"/>
                    </a:p>
                  </a:txBody>
                  <a:tcPr marL="77975" marR="77975" marT="39000" marB="39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6"/>
          <p:cNvSpPr txBox="1">
            <a:spLocks noGrp="1"/>
          </p:cNvSpPr>
          <p:nvPr>
            <p:ph type="title"/>
          </p:nvPr>
        </p:nvSpPr>
        <p:spPr>
          <a:xfrm>
            <a:off x="1688515" y="2935507"/>
            <a:ext cx="4984500" cy="9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Open Sans"/>
              <a:buNone/>
            </a:pPr>
            <a:r>
              <a:rPr lang="en-US"/>
              <a:t>Summary</a:t>
            </a:r>
            <a:endParaRPr/>
          </a:p>
        </p:txBody>
      </p:sp>
      <p:pic>
        <p:nvPicPr>
          <p:cNvPr id="331" name="Google Shape;331;p16" descr="A picture containing colorful, cargo container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543344" y="1538855"/>
            <a:ext cx="4267645" cy="426764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12/06/2022</a:t>
            </a:r>
            <a:endParaRPr/>
          </a:p>
        </p:txBody>
      </p:sp>
      <p:sp>
        <p:nvSpPr>
          <p:cNvPr id="333" name="Google Shape;333;p16"/>
          <p:cNvSpPr txBox="1">
            <a:spLocks noGrp="1"/>
          </p:cNvSpPr>
          <p:nvPr>
            <p:ph type="ftr" idx="11"/>
          </p:nvPr>
        </p:nvSpPr>
        <p:spPr>
          <a:xfrm>
            <a:off x="7962190" y="623907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ENPM 808W FINAL PROJECT</a:t>
            </a:r>
            <a:endParaRPr/>
          </a:p>
        </p:txBody>
      </p:sp>
      <p:sp>
        <p:nvSpPr>
          <p:cNvPr id="334" name="Google Shape;33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0" name="Google Shape;340;p17"/>
          <p:cNvCxnSpPr/>
          <p:nvPr/>
        </p:nvCxnSpPr>
        <p:spPr>
          <a:xfrm>
            <a:off x="715890" y="1114050"/>
            <a:ext cx="0" cy="5735637"/>
          </a:xfrm>
          <a:prstGeom prst="straightConnector1">
            <a:avLst/>
          </a:prstGeom>
          <a:noFill/>
          <a:ln w="25400" cap="sq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341" name="Google Shape;341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2" name="Google Shape;342;p17"/>
          <p:cNvSpPr txBox="1">
            <a:spLocks noGrp="1"/>
          </p:cNvSpPr>
          <p:nvPr>
            <p:ph type="title"/>
          </p:nvPr>
        </p:nvSpPr>
        <p:spPr>
          <a:xfrm>
            <a:off x="793159" y="1377146"/>
            <a:ext cx="4076460" cy="3626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Open Sans"/>
              <a:buNone/>
            </a:pPr>
            <a:r>
              <a:rPr lang="en-US" sz="7200" b="1" i="0" cap="none">
                <a:latin typeface="Open Sans"/>
                <a:ea typeface="Open Sans"/>
                <a:cs typeface="Open Sans"/>
                <a:sym typeface="Open Sans"/>
              </a:rPr>
              <a:t>THANK YOU</a:t>
            </a:r>
            <a:endParaRPr/>
          </a:p>
        </p:txBody>
      </p:sp>
      <p:sp>
        <p:nvSpPr>
          <p:cNvPr id="343" name="Google Shape;343;p17"/>
          <p:cNvSpPr txBox="1">
            <a:spLocks noGrp="1"/>
          </p:cNvSpPr>
          <p:nvPr>
            <p:ph type="dt" idx="10"/>
          </p:nvPr>
        </p:nvSpPr>
        <p:spPr>
          <a:xfrm>
            <a:off x="838200" y="22493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12/06/2022</a:t>
            </a:r>
            <a:endParaRPr/>
          </a:p>
        </p:txBody>
      </p:sp>
      <p:pic>
        <p:nvPicPr>
          <p:cNvPr id="344" name="Google Shape;344;p17" descr="Aerial view of a container ship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 amt="50000"/>
          </a:blip>
          <a:srcRect t="628" r="5" b="1953"/>
          <a:stretch/>
        </p:blipFill>
        <p:spPr>
          <a:xfrm>
            <a:off x="5457027" y="2"/>
            <a:ext cx="3217333" cy="3190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17" descr="Aerial view of a container shipyard"/>
          <p:cNvPicPr preferRelativeResize="0">
            <a:picLocks noGrp="1"/>
          </p:cNvPicPr>
          <p:nvPr>
            <p:ph type="pic" idx="4"/>
          </p:nvPr>
        </p:nvPicPr>
        <p:blipFill rotWithShape="1">
          <a:blip r:embed="rId4">
            <a:alphaModFix amt="50000"/>
          </a:blip>
          <a:srcRect r="3753" b="4"/>
          <a:stretch/>
        </p:blipFill>
        <p:spPr>
          <a:xfrm>
            <a:off x="8974667" y="10"/>
            <a:ext cx="3217333" cy="3217323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17"/>
          <p:cNvSpPr txBox="1">
            <a:spLocks noGrp="1"/>
          </p:cNvSpPr>
          <p:nvPr>
            <p:ph type="ftr" idx="11"/>
          </p:nvPr>
        </p:nvSpPr>
        <p:spPr>
          <a:xfrm>
            <a:off x="5615387" y="22493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i="0" cap="none">
                <a:latin typeface="Open Sans"/>
                <a:ea typeface="Open Sans"/>
                <a:cs typeface="Open Sans"/>
                <a:sym typeface="Open Sans"/>
              </a:rPr>
              <a:t>ENPM 808W FINAL PROJECT</a:t>
            </a:r>
            <a:endParaRPr/>
          </a:p>
        </p:txBody>
      </p:sp>
      <p:sp>
        <p:nvSpPr>
          <p:cNvPr id="347" name="Google Shape;347;p17"/>
          <p:cNvSpPr txBox="1">
            <a:spLocks noGrp="1"/>
          </p:cNvSpPr>
          <p:nvPr>
            <p:ph type="sldNum" idx="12"/>
          </p:nvPr>
        </p:nvSpPr>
        <p:spPr>
          <a:xfrm>
            <a:off x="9888546" y="224937"/>
            <a:ext cx="146525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348" name="Google Shape;348;p17" descr="Aerial view of a container ship"/>
          <p:cNvPicPr preferRelativeResize="0">
            <a:picLocks noGrp="1"/>
          </p:cNvPicPr>
          <p:nvPr>
            <p:ph type="pic" idx="2"/>
          </p:nvPr>
        </p:nvPicPr>
        <p:blipFill rotWithShape="1">
          <a:blip r:embed="rId5">
            <a:alphaModFix amt="50000"/>
          </a:blip>
          <a:srcRect t="24835" r="2" b="25382"/>
          <a:stretch/>
        </p:blipFill>
        <p:spPr>
          <a:xfrm>
            <a:off x="5457025" y="3505199"/>
            <a:ext cx="6734975" cy="33527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9" name="Google Shape;349;p17"/>
          <p:cNvCxnSpPr/>
          <p:nvPr/>
        </p:nvCxnSpPr>
        <p:spPr>
          <a:xfrm rot="10800000">
            <a:off x="829322" y="6274341"/>
            <a:ext cx="11353800" cy="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bevel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"/>
          <p:cNvSpPr txBox="1">
            <a:spLocks noGrp="1"/>
          </p:cNvSpPr>
          <p:nvPr>
            <p:ph type="title"/>
          </p:nvPr>
        </p:nvSpPr>
        <p:spPr>
          <a:xfrm>
            <a:off x="6392583" y="252743"/>
            <a:ext cx="4434721" cy="1965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Open Sans"/>
              <a:buNone/>
            </a:pPr>
            <a:r>
              <a:rPr lang="en-US"/>
              <a:t>Agenda</a:t>
            </a:r>
            <a:endParaRPr/>
          </a:p>
        </p:txBody>
      </p:sp>
      <p:pic>
        <p:nvPicPr>
          <p:cNvPr id="153" name="Google Shape;153;p2" descr="Aerial view of shipyard container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352550" y="539750"/>
            <a:ext cx="4281488" cy="2468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" descr="A boat in the water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654050" y="3835400"/>
            <a:ext cx="4281488" cy="246856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"/>
          <p:cNvSpPr txBox="1">
            <a:spLocks noGrp="1"/>
          </p:cNvSpPr>
          <p:nvPr>
            <p:ph type="body" idx="1"/>
          </p:nvPr>
        </p:nvSpPr>
        <p:spPr>
          <a:xfrm>
            <a:off x="6392583" y="2645922"/>
            <a:ext cx="4434721" cy="3710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Purpose of the project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Data overview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Exploratory analysis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Classification attempts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Classification results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Issues faced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Summary</a:t>
            </a:r>
            <a:endParaRPr/>
          </a:p>
        </p:txBody>
      </p:sp>
      <p:sp>
        <p:nvSpPr>
          <p:cNvPr id="156" name="Google Shape;156;p2"/>
          <p:cNvSpPr txBox="1">
            <a:spLocks noGrp="1"/>
          </p:cNvSpPr>
          <p:nvPr>
            <p:ph type="dt" idx="10"/>
          </p:nvPr>
        </p:nvSpPr>
        <p:spPr>
          <a:xfrm>
            <a:off x="5785751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12/06/2022</a:t>
            </a:r>
            <a:endParaRPr/>
          </a:p>
        </p:txBody>
      </p:sp>
      <p:sp>
        <p:nvSpPr>
          <p:cNvPr id="157" name="Google Shape;157;p2"/>
          <p:cNvSpPr txBox="1">
            <a:spLocks noGrp="1"/>
          </p:cNvSpPr>
          <p:nvPr>
            <p:ph type="ftr" idx="11"/>
          </p:nvPr>
        </p:nvSpPr>
        <p:spPr>
          <a:xfrm rot="-5400000">
            <a:off x="9812116" y="1591485"/>
            <a:ext cx="35480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ENPM 808W FINAL PROJECT</a:t>
            </a:r>
            <a:endParaRPr/>
          </a:p>
        </p:txBody>
      </p:sp>
      <p:sp>
        <p:nvSpPr>
          <p:cNvPr id="158" name="Google Shape;158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"/>
          <p:cNvSpPr txBox="1">
            <a:spLocks noGrp="1"/>
          </p:cNvSpPr>
          <p:nvPr>
            <p:ph type="title"/>
          </p:nvPr>
        </p:nvSpPr>
        <p:spPr>
          <a:xfrm>
            <a:off x="867340" y="2446418"/>
            <a:ext cx="4434721" cy="1965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Open Sans"/>
              <a:buNone/>
            </a:pPr>
            <a:r>
              <a:rPr lang="en-US"/>
              <a:t>Purpose</a:t>
            </a:r>
            <a:endParaRPr/>
          </a:p>
        </p:txBody>
      </p:sp>
      <p:sp>
        <p:nvSpPr>
          <p:cNvPr id="164" name="Google Shape;164;p3"/>
          <p:cNvSpPr txBox="1">
            <a:spLocks noGrp="1"/>
          </p:cNvSpPr>
          <p:nvPr>
            <p:ph type="body" idx="1"/>
          </p:nvPr>
        </p:nvSpPr>
        <p:spPr>
          <a:xfrm>
            <a:off x="6392583" y="536567"/>
            <a:ext cx="4518504" cy="578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b="1"/>
              <a:t>What we wanted to know</a:t>
            </a:r>
            <a:endParaRPr/>
          </a:p>
          <a:p>
            <a:pPr marL="0" lvl="0" indent="0" algn="l" rtl="0">
              <a:lnSpc>
                <a:spcPct val="13888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Is it possible to determine if an applicant pursuing a permanent work visa in the United States will be accepted or denied using applicant’s available information</a:t>
            </a:r>
            <a:endParaRPr/>
          </a:p>
          <a:p>
            <a:pPr marL="0" lvl="0" indent="0" algn="l" rtl="0">
              <a:lnSpc>
                <a:spcPct val="13888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b="1"/>
              <a:t>What data was used</a:t>
            </a:r>
            <a:endParaRPr/>
          </a:p>
          <a:p>
            <a:pPr marL="0" lvl="0" indent="0" algn="l" rtl="0">
              <a:lnSpc>
                <a:spcPct val="13888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Data from the US Department of Labor obtained via Kaggle</a:t>
            </a:r>
            <a:endParaRPr/>
          </a:p>
          <a:p>
            <a:pPr marL="0" lvl="0" indent="0" algn="l" rtl="0">
              <a:lnSpc>
                <a:spcPct val="138888"/>
              </a:lnSpc>
              <a:spcBef>
                <a:spcPts val="1000"/>
              </a:spcBef>
              <a:spcAft>
                <a:spcPts val="0"/>
              </a:spcAft>
              <a:buClr>
                <a:srgbClr val="1155CC"/>
              </a:buClr>
              <a:buSzPts val="1800"/>
              <a:buNone/>
            </a:pPr>
            <a:r>
              <a:rPr lang="en-US" b="0" i="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 Permanent Visa Applications</a:t>
            </a:r>
            <a:endParaRPr/>
          </a:p>
        </p:txBody>
      </p:sp>
      <p:sp>
        <p:nvSpPr>
          <p:cNvPr id="165" name="Google Shape;165;p3"/>
          <p:cNvSpPr txBox="1">
            <a:spLocks noGrp="1"/>
          </p:cNvSpPr>
          <p:nvPr>
            <p:ph type="dt" idx="10"/>
          </p:nvPr>
        </p:nvSpPr>
        <p:spPr>
          <a:xfrm>
            <a:off x="5785751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12/06/2022</a:t>
            </a:r>
            <a:endParaRPr/>
          </a:p>
        </p:txBody>
      </p:sp>
      <p:sp>
        <p:nvSpPr>
          <p:cNvPr id="166" name="Google Shape;16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67" name="Google Shape;167;p3"/>
          <p:cNvSpPr txBox="1">
            <a:spLocks noGrp="1"/>
          </p:cNvSpPr>
          <p:nvPr>
            <p:ph type="ftr" idx="11"/>
          </p:nvPr>
        </p:nvSpPr>
        <p:spPr>
          <a:xfrm rot="-5400000">
            <a:off x="9812116" y="1591485"/>
            <a:ext cx="35480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ENPM 808W FINAL PROJECT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2" name="Google Shape;172;p4"/>
          <p:cNvCxnSpPr/>
          <p:nvPr/>
        </p:nvCxnSpPr>
        <p:spPr>
          <a:xfrm>
            <a:off x="715890" y="356812"/>
            <a:ext cx="0" cy="6492875"/>
          </a:xfrm>
          <a:prstGeom prst="straightConnector1">
            <a:avLst/>
          </a:prstGeom>
          <a:noFill/>
          <a:ln w="25400" cap="sq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173" name="Google Shape;173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" name="Google Shape;174;p4"/>
          <p:cNvSpPr txBox="1">
            <a:spLocks noGrp="1"/>
          </p:cNvSpPr>
          <p:nvPr>
            <p:ph type="title"/>
          </p:nvPr>
        </p:nvSpPr>
        <p:spPr>
          <a:xfrm>
            <a:off x="7126583" y="501651"/>
            <a:ext cx="3700720" cy="1716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Open Sans"/>
              <a:buNone/>
            </a:pPr>
            <a:r>
              <a:rPr lang="en-US" sz="5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Data Overview</a:t>
            </a:r>
            <a:endParaRPr/>
          </a:p>
        </p:txBody>
      </p:sp>
      <p:sp>
        <p:nvSpPr>
          <p:cNvPr id="175" name="Google Shape;175;p4"/>
          <p:cNvSpPr/>
          <p:nvPr/>
        </p:nvSpPr>
        <p:spPr>
          <a:xfrm>
            <a:off x="0" y="0"/>
            <a:ext cx="5779911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6" name="Google Shape;17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12/06/2022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7" name="Google Shape;177;p4"/>
          <p:cNvSpPr txBox="1">
            <a:spLocks noGrp="1"/>
          </p:cNvSpPr>
          <p:nvPr>
            <p:ph type="body" idx="1"/>
          </p:nvPr>
        </p:nvSpPr>
        <p:spPr>
          <a:xfrm>
            <a:off x="7082068" y="2431914"/>
            <a:ext cx="4205350" cy="3710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-114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Unprocessed Original Data</a:t>
            </a:r>
            <a:endParaRPr/>
          </a:p>
          <a:p>
            <a:pPr marL="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374362 observations</a:t>
            </a:r>
            <a:endParaRPr/>
          </a:p>
          <a:p>
            <a:pPr marL="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154 fields</a:t>
            </a:r>
            <a:endParaRPr/>
          </a:p>
          <a:p>
            <a:pPr marL="0" lvl="0" indent="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/>
          </a:p>
          <a:p>
            <a:pPr marL="0" lvl="0" indent="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/>
          </a:p>
          <a:p>
            <a:pPr marL="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After data clean-up and removal of unnecessary fields, we reduced it down to</a:t>
            </a:r>
            <a:endParaRPr/>
          </a:p>
          <a:p>
            <a:pPr marL="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356113 observations</a:t>
            </a:r>
            <a:endParaRPr/>
          </a:p>
          <a:p>
            <a:pPr marL="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/>
              <a:t>16 fields</a:t>
            </a:r>
            <a:endParaRPr/>
          </a:p>
        </p:txBody>
      </p:sp>
      <p:sp>
        <p:nvSpPr>
          <p:cNvPr id="178" name="Google Shape;178;p4"/>
          <p:cNvSpPr txBox="1">
            <a:spLocks noGrp="1"/>
          </p:cNvSpPr>
          <p:nvPr>
            <p:ph type="ftr" idx="11"/>
          </p:nvPr>
        </p:nvSpPr>
        <p:spPr>
          <a:xfrm rot="-5400000">
            <a:off x="9812115" y="1591485"/>
            <a:ext cx="35480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ENPM 808W FINAL PROJECT</a:t>
            </a:r>
            <a:endParaRPr/>
          </a:p>
        </p:txBody>
      </p:sp>
      <p:sp>
        <p:nvSpPr>
          <p:cNvPr id="179" name="Google Shape;179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cxnSp>
        <p:nvCxnSpPr>
          <p:cNvPr id="180" name="Google Shape;180;p4"/>
          <p:cNvCxnSpPr/>
          <p:nvPr/>
        </p:nvCxnSpPr>
        <p:spPr>
          <a:xfrm>
            <a:off x="11586162" y="3613893"/>
            <a:ext cx="0" cy="3238728"/>
          </a:xfrm>
          <a:prstGeom prst="straightConnector1">
            <a:avLst/>
          </a:prstGeom>
          <a:noFill/>
          <a:ln w="25400" cap="sq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</p:spPr>
      </p:cxnSp>
      <p:pic>
        <p:nvPicPr>
          <p:cNvPr id="181" name="Google Shape;181;p4" descr="Tab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1205" y="1276136"/>
            <a:ext cx="5397500" cy="38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"/>
          <p:cNvSpPr/>
          <p:nvPr/>
        </p:nvSpPr>
        <p:spPr>
          <a:xfrm>
            <a:off x="0" y="322087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Google Shape;187;p10"/>
          <p:cNvSpPr txBox="1">
            <a:spLocks noGrp="1"/>
          </p:cNvSpPr>
          <p:nvPr>
            <p:ph type="title"/>
          </p:nvPr>
        </p:nvSpPr>
        <p:spPr>
          <a:xfrm>
            <a:off x="413270" y="412620"/>
            <a:ext cx="6778361" cy="1152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Open Sans"/>
              <a:buNone/>
            </a:pPr>
            <a:r>
              <a:rPr lang="en-US" sz="3800" b="1" i="0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EXPLORATORY ANALYSIS</a:t>
            </a:r>
            <a:endParaRPr/>
          </a:p>
        </p:txBody>
      </p:sp>
      <p:cxnSp>
        <p:nvCxnSpPr>
          <p:cNvPr id="188" name="Google Shape;188;p10"/>
          <p:cNvCxnSpPr/>
          <p:nvPr/>
        </p:nvCxnSpPr>
        <p:spPr>
          <a:xfrm>
            <a:off x="0" y="806470"/>
            <a:ext cx="7903723" cy="0"/>
          </a:xfrm>
          <a:prstGeom prst="straightConnector1">
            <a:avLst/>
          </a:prstGeom>
          <a:noFill/>
          <a:ln w="25400" cap="sq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189" name="Google Shape;189;p10"/>
          <p:cNvSpPr txBox="1">
            <a:spLocks noGrp="1"/>
          </p:cNvSpPr>
          <p:nvPr>
            <p:ph type="ftr" idx="11"/>
          </p:nvPr>
        </p:nvSpPr>
        <p:spPr>
          <a:xfrm>
            <a:off x="7962190" y="62390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i="0" cap="none">
                <a:latin typeface="Open Sans"/>
                <a:ea typeface="Open Sans"/>
                <a:cs typeface="Open Sans"/>
                <a:sym typeface="Open Sans"/>
              </a:rPr>
              <a:t>ENPM 808W FINAL PROJECT</a:t>
            </a:r>
            <a:endParaRPr/>
          </a:p>
        </p:txBody>
      </p:sp>
      <p:sp>
        <p:nvSpPr>
          <p:cNvPr id="190" name="Google Shape;190;p10"/>
          <p:cNvSpPr/>
          <p:nvPr/>
        </p:nvSpPr>
        <p:spPr>
          <a:xfrm>
            <a:off x="10924552" y="1899284"/>
            <a:ext cx="139039" cy="139039"/>
          </a:xfrm>
          <a:custGeom>
            <a:avLst/>
            <a:gdLst/>
            <a:ahLst/>
            <a:cxnLst/>
            <a:rect l="l" t="t" r="r" b="b"/>
            <a:pathLst>
              <a:path w="139039" h="139039" extrusionOk="0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1" name="Google Shape;191;p10"/>
          <p:cNvSpPr/>
          <p:nvPr/>
        </p:nvSpPr>
        <p:spPr>
          <a:xfrm>
            <a:off x="11236862" y="2189928"/>
            <a:ext cx="91138" cy="91138"/>
          </a:xfrm>
          <a:custGeom>
            <a:avLst/>
            <a:gdLst/>
            <a:ahLst/>
            <a:cxnLst/>
            <a:rect l="l" t="t" r="r" b="b"/>
            <a:pathLst>
              <a:path w="91138" h="91138" extrusionOk="0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" name="Google Shape;192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12/06/2022</a:t>
            </a:r>
            <a:endParaRPr/>
          </a:p>
        </p:txBody>
      </p:sp>
      <p:sp>
        <p:nvSpPr>
          <p:cNvPr id="193" name="Google Shape;19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94" name="Google Shape;194;p10" descr="Chart, bar char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545492" y="1610903"/>
            <a:ext cx="7154562" cy="52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/>
          <p:nvPr/>
        </p:nvSpPr>
        <p:spPr>
          <a:xfrm>
            <a:off x="0" y="322087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0" name="Google Shape;200;p31"/>
          <p:cNvSpPr txBox="1">
            <a:spLocks noGrp="1"/>
          </p:cNvSpPr>
          <p:nvPr>
            <p:ph type="title"/>
          </p:nvPr>
        </p:nvSpPr>
        <p:spPr>
          <a:xfrm rot="-5400000">
            <a:off x="-1366102" y="2487341"/>
            <a:ext cx="5854456" cy="1152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Open Sans"/>
              <a:buNone/>
            </a:pPr>
            <a:r>
              <a:rPr lang="en-US" sz="3800" b="1" i="0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EXPLORATORY ANALYSIS</a:t>
            </a:r>
            <a:endParaRPr/>
          </a:p>
        </p:txBody>
      </p:sp>
      <p:cxnSp>
        <p:nvCxnSpPr>
          <p:cNvPr id="201" name="Google Shape;201;p31"/>
          <p:cNvCxnSpPr/>
          <p:nvPr/>
        </p:nvCxnSpPr>
        <p:spPr>
          <a:xfrm>
            <a:off x="0" y="806470"/>
            <a:ext cx="7903723" cy="0"/>
          </a:xfrm>
          <a:prstGeom prst="straightConnector1">
            <a:avLst/>
          </a:prstGeom>
          <a:noFill/>
          <a:ln w="25400" cap="sq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202" name="Google Shape;202;p31"/>
          <p:cNvSpPr txBox="1">
            <a:spLocks noGrp="1"/>
          </p:cNvSpPr>
          <p:nvPr>
            <p:ph type="ftr" idx="11"/>
          </p:nvPr>
        </p:nvSpPr>
        <p:spPr>
          <a:xfrm>
            <a:off x="7962190" y="62390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i="0" cap="none">
                <a:latin typeface="Open Sans"/>
                <a:ea typeface="Open Sans"/>
                <a:cs typeface="Open Sans"/>
                <a:sym typeface="Open Sans"/>
              </a:rPr>
              <a:t>ENPM 808W FINAL PROJECT</a:t>
            </a:r>
            <a:endParaRPr/>
          </a:p>
        </p:txBody>
      </p:sp>
      <p:sp>
        <p:nvSpPr>
          <p:cNvPr id="203" name="Google Shape;203;p31"/>
          <p:cNvSpPr/>
          <p:nvPr/>
        </p:nvSpPr>
        <p:spPr>
          <a:xfrm>
            <a:off x="10924552" y="1899284"/>
            <a:ext cx="139039" cy="139039"/>
          </a:xfrm>
          <a:custGeom>
            <a:avLst/>
            <a:gdLst/>
            <a:ahLst/>
            <a:cxnLst/>
            <a:rect l="l" t="t" r="r" b="b"/>
            <a:pathLst>
              <a:path w="139039" h="139039" extrusionOk="0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" name="Google Shape;204;p31"/>
          <p:cNvSpPr/>
          <p:nvPr/>
        </p:nvSpPr>
        <p:spPr>
          <a:xfrm>
            <a:off x="11236862" y="2189928"/>
            <a:ext cx="91138" cy="91138"/>
          </a:xfrm>
          <a:custGeom>
            <a:avLst/>
            <a:gdLst/>
            <a:ahLst/>
            <a:cxnLst/>
            <a:rect l="l" t="t" r="r" b="b"/>
            <a:pathLst>
              <a:path w="91138" h="91138" extrusionOk="0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5" name="Google Shape;205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12/06/2022</a:t>
            </a:r>
            <a:endParaRPr/>
          </a:p>
        </p:txBody>
      </p:sp>
      <p:sp>
        <p:nvSpPr>
          <p:cNvPr id="206" name="Google Shape;206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207" name="Google Shape;207;p31" descr="Chart, bar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90108" y="1612939"/>
            <a:ext cx="8576757" cy="4276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3" name="Google Shape;213;p7"/>
          <p:cNvSpPr txBox="1">
            <a:spLocks noGrp="1"/>
          </p:cNvSpPr>
          <p:nvPr>
            <p:ph type="title"/>
          </p:nvPr>
        </p:nvSpPr>
        <p:spPr>
          <a:xfrm>
            <a:off x="6392583" y="501651"/>
            <a:ext cx="4414848" cy="1716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Open Sans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Exploratory Analysis</a:t>
            </a:r>
            <a:endParaRPr/>
          </a:p>
        </p:txBody>
      </p:sp>
      <p:sp>
        <p:nvSpPr>
          <p:cNvPr id="214" name="Google Shape;214;p7"/>
          <p:cNvSpPr/>
          <p:nvPr/>
        </p:nvSpPr>
        <p:spPr>
          <a:xfrm>
            <a:off x="0" y="0"/>
            <a:ext cx="5779911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5" name="Google Shape;215;p7" descr="Chart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 r="42645"/>
          <a:stretch/>
        </p:blipFill>
        <p:spPr>
          <a:xfrm>
            <a:off x="279143" y="299509"/>
            <a:ext cx="5221625" cy="6258983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7"/>
          <p:cNvSpPr txBox="1">
            <a:spLocks noGrp="1"/>
          </p:cNvSpPr>
          <p:nvPr>
            <p:ph type="dt" idx="10"/>
          </p:nvPr>
        </p:nvSpPr>
        <p:spPr>
          <a:xfrm>
            <a:off x="838200" y="65214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lt1"/>
                </a:solidFill>
              </a:rPr>
              <a:t>12/06/2022</a:t>
            </a:r>
            <a:endParaRPr/>
          </a:p>
        </p:txBody>
      </p:sp>
      <p:sp>
        <p:nvSpPr>
          <p:cNvPr id="217" name="Google Shape;217;p7"/>
          <p:cNvSpPr txBox="1">
            <a:spLocks noGrp="1"/>
          </p:cNvSpPr>
          <p:nvPr>
            <p:ph type="ftr" idx="11"/>
          </p:nvPr>
        </p:nvSpPr>
        <p:spPr>
          <a:xfrm rot="-5400000">
            <a:off x="9812115" y="1591485"/>
            <a:ext cx="354809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ENPM 808W FINAL PROJECT</a:t>
            </a:r>
            <a:endParaRPr/>
          </a:p>
        </p:txBody>
      </p:sp>
      <p:sp>
        <p:nvSpPr>
          <p:cNvPr id="218" name="Google Shape;21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cxnSp>
        <p:nvCxnSpPr>
          <p:cNvPr id="219" name="Google Shape;219;p7"/>
          <p:cNvCxnSpPr/>
          <p:nvPr/>
        </p:nvCxnSpPr>
        <p:spPr>
          <a:xfrm>
            <a:off x="11586162" y="3619272"/>
            <a:ext cx="0" cy="3238728"/>
          </a:xfrm>
          <a:prstGeom prst="straightConnector1">
            <a:avLst/>
          </a:prstGeom>
          <a:noFill/>
          <a:ln w="25400" cap="sq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</p:spPr>
      </p:cxnSp>
      <p:grpSp>
        <p:nvGrpSpPr>
          <p:cNvPr id="220" name="Google Shape;220;p7"/>
          <p:cNvGrpSpPr/>
          <p:nvPr/>
        </p:nvGrpSpPr>
        <p:grpSpPr>
          <a:xfrm>
            <a:off x="6392583" y="2647733"/>
            <a:ext cx="4434721" cy="3706804"/>
            <a:chOff x="0" y="1811"/>
            <a:chExt cx="4434721" cy="3706804"/>
          </a:xfrm>
        </p:grpSpPr>
        <p:cxnSp>
          <p:nvCxnSpPr>
            <p:cNvPr id="221" name="Google Shape;221;p7"/>
            <p:cNvCxnSpPr/>
            <p:nvPr/>
          </p:nvCxnSpPr>
          <p:spPr>
            <a:xfrm>
              <a:off x="0" y="1811"/>
              <a:ext cx="4434721" cy="0"/>
            </a:xfrm>
            <a:prstGeom prst="straightConnector1">
              <a:avLst/>
            </a:prstGeom>
            <a:gradFill>
              <a:gsLst>
                <a:gs pos="0">
                  <a:srgbClr val="48475C"/>
                </a:gs>
                <a:gs pos="50000">
                  <a:srgbClr val="0B0042"/>
                </a:gs>
                <a:gs pos="100000">
                  <a:srgbClr val="08003C"/>
                </a:gs>
              </a:gsLst>
              <a:lin ang="5400000" scaled="0"/>
            </a:gradFill>
            <a:ln w="9525" cap="flat" cmpd="sng">
              <a:solidFill>
                <a:srgbClr val="0E00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22" name="Google Shape;222;p7"/>
            <p:cNvSpPr/>
            <p:nvPr/>
          </p:nvSpPr>
          <p:spPr>
            <a:xfrm>
              <a:off x="0" y="1811"/>
              <a:ext cx="4434721" cy="1235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7"/>
            <p:cNvSpPr txBox="1"/>
            <p:nvPr/>
          </p:nvSpPr>
          <p:spPr>
            <a:xfrm>
              <a:off x="0" y="1811"/>
              <a:ext cx="4434721" cy="1235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"/>
                <a:buNone/>
              </a:pPr>
              <a:r>
                <a:rPr lang="en-US" sz="19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Most applicants processed are from India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4" name="Google Shape;224;p7"/>
            <p:cNvCxnSpPr/>
            <p:nvPr/>
          </p:nvCxnSpPr>
          <p:spPr>
            <a:xfrm>
              <a:off x="0" y="1237412"/>
              <a:ext cx="4434721" cy="0"/>
            </a:xfrm>
            <a:prstGeom prst="straightConnector1">
              <a:avLst/>
            </a:prstGeom>
            <a:gradFill>
              <a:gsLst>
                <a:gs pos="0">
                  <a:srgbClr val="48475C"/>
                </a:gs>
                <a:gs pos="50000">
                  <a:srgbClr val="0B0042"/>
                </a:gs>
                <a:gs pos="100000">
                  <a:srgbClr val="08003C"/>
                </a:gs>
              </a:gsLst>
              <a:lin ang="5400000" scaled="0"/>
            </a:gradFill>
            <a:ln w="9525" cap="flat" cmpd="sng">
              <a:solidFill>
                <a:srgbClr val="0E00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25" name="Google Shape;225;p7"/>
            <p:cNvSpPr/>
            <p:nvPr/>
          </p:nvSpPr>
          <p:spPr>
            <a:xfrm>
              <a:off x="0" y="1237412"/>
              <a:ext cx="4434721" cy="1235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7"/>
            <p:cNvSpPr txBox="1"/>
            <p:nvPr/>
          </p:nvSpPr>
          <p:spPr>
            <a:xfrm>
              <a:off x="0" y="1237412"/>
              <a:ext cx="4434721" cy="1235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"/>
                <a:buNone/>
              </a:pPr>
              <a:r>
                <a:rPr lang="en-US" sz="19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Second most is from China (with South Korea close behind)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" name="Google Shape;227;p7"/>
            <p:cNvCxnSpPr/>
            <p:nvPr/>
          </p:nvCxnSpPr>
          <p:spPr>
            <a:xfrm>
              <a:off x="0" y="2473014"/>
              <a:ext cx="4434721" cy="0"/>
            </a:xfrm>
            <a:prstGeom prst="straightConnector1">
              <a:avLst/>
            </a:prstGeom>
            <a:gradFill>
              <a:gsLst>
                <a:gs pos="0">
                  <a:srgbClr val="48475C"/>
                </a:gs>
                <a:gs pos="50000">
                  <a:srgbClr val="0B0042"/>
                </a:gs>
                <a:gs pos="100000">
                  <a:srgbClr val="08003C"/>
                </a:gs>
              </a:gsLst>
              <a:lin ang="5400000" scaled="0"/>
            </a:gradFill>
            <a:ln w="9525" cap="flat" cmpd="sng">
              <a:solidFill>
                <a:srgbClr val="0E003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28" name="Google Shape;228;p7"/>
            <p:cNvSpPr/>
            <p:nvPr/>
          </p:nvSpPr>
          <p:spPr>
            <a:xfrm>
              <a:off x="0" y="2473014"/>
              <a:ext cx="4434721" cy="1235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7"/>
            <p:cNvSpPr txBox="1"/>
            <p:nvPr/>
          </p:nvSpPr>
          <p:spPr>
            <a:xfrm>
              <a:off x="0" y="2473014"/>
              <a:ext cx="4434721" cy="1235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Open Sans"/>
                <a:buNone/>
              </a:pPr>
              <a:r>
                <a:rPr lang="en-US" sz="19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The ratio of accepted vs. denied across countries is relatively the same (# of accepted / # denied per country is shown on the graph)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" name="Google Shape;235;p8"/>
          <p:cNvSpPr txBox="1">
            <a:spLocks noGrp="1"/>
          </p:cNvSpPr>
          <p:nvPr>
            <p:ph type="title"/>
          </p:nvPr>
        </p:nvSpPr>
        <p:spPr>
          <a:xfrm rot="-5400000">
            <a:off x="-1366102" y="2487341"/>
            <a:ext cx="5854456" cy="1152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Open Sans"/>
              <a:buNone/>
            </a:pPr>
            <a:r>
              <a:rPr lang="en-US" sz="3800" b="1" i="0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EXPLORATORY ANALYSIS</a:t>
            </a:r>
            <a:endParaRPr/>
          </a:p>
        </p:txBody>
      </p:sp>
      <p:cxnSp>
        <p:nvCxnSpPr>
          <p:cNvPr id="236" name="Google Shape;236;p8"/>
          <p:cNvCxnSpPr/>
          <p:nvPr/>
        </p:nvCxnSpPr>
        <p:spPr>
          <a:xfrm>
            <a:off x="0" y="806470"/>
            <a:ext cx="7903723" cy="0"/>
          </a:xfrm>
          <a:prstGeom prst="straightConnector1">
            <a:avLst/>
          </a:prstGeom>
          <a:noFill/>
          <a:ln w="25400" cap="sq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237" name="Google Shape;237;p8"/>
          <p:cNvSpPr txBox="1">
            <a:spLocks noGrp="1"/>
          </p:cNvSpPr>
          <p:nvPr>
            <p:ph type="ftr" idx="11"/>
          </p:nvPr>
        </p:nvSpPr>
        <p:spPr>
          <a:xfrm>
            <a:off x="7962190" y="62390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i="0" cap="none">
                <a:latin typeface="Open Sans"/>
                <a:ea typeface="Open Sans"/>
                <a:cs typeface="Open Sans"/>
                <a:sym typeface="Open Sans"/>
              </a:rPr>
              <a:t>ENPM 808W FINAL PROJECT</a:t>
            </a:r>
            <a:endParaRPr/>
          </a:p>
        </p:txBody>
      </p:sp>
      <p:pic>
        <p:nvPicPr>
          <p:cNvPr id="238" name="Google Shape;238;p8" descr="Chart, pie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8449" y="1037961"/>
            <a:ext cx="6077034" cy="5621256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8"/>
          <p:cNvSpPr/>
          <p:nvPr/>
        </p:nvSpPr>
        <p:spPr>
          <a:xfrm>
            <a:off x="10924552" y="1899284"/>
            <a:ext cx="139039" cy="139039"/>
          </a:xfrm>
          <a:custGeom>
            <a:avLst/>
            <a:gdLst/>
            <a:ahLst/>
            <a:cxnLst/>
            <a:rect l="l" t="t" r="r" b="b"/>
            <a:pathLst>
              <a:path w="139039" h="139039" extrusionOk="0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0" name="Google Shape;240;p8"/>
          <p:cNvSpPr/>
          <p:nvPr/>
        </p:nvSpPr>
        <p:spPr>
          <a:xfrm>
            <a:off x="11236862" y="2189928"/>
            <a:ext cx="91138" cy="91138"/>
          </a:xfrm>
          <a:custGeom>
            <a:avLst/>
            <a:gdLst/>
            <a:ahLst/>
            <a:cxnLst/>
            <a:rect l="l" t="t" r="r" b="b"/>
            <a:pathLst>
              <a:path w="91138" h="91138" extrusionOk="0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1" name="Google Shape;24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12/06/2022</a:t>
            </a:r>
            <a:endParaRPr/>
          </a:p>
        </p:txBody>
      </p:sp>
      <p:sp>
        <p:nvSpPr>
          <p:cNvPr id="242" name="Google Shape;242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7" name="Google Shape;247;p9"/>
          <p:cNvCxnSpPr/>
          <p:nvPr/>
        </p:nvCxnSpPr>
        <p:spPr>
          <a:xfrm>
            <a:off x="715890" y="356812"/>
            <a:ext cx="0" cy="6492875"/>
          </a:xfrm>
          <a:prstGeom prst="straightConnector1">
            <a:avLst/>
          </a:prstGeom>
          <a:noFill/>
          <a:ln w="25400" cap="sq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248" name="Google Shape;248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9" name="Google Shape;249;p9" descr="Chart, bar char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18675" r="1" b="19010"/>
          <a:stretch/>
        </p:blipFill>
        <p:spPr>
          <a:xfrm>
            <a:off x="771391" y="798733"/>
            <a:ext cx="9854820" cy="5557617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9"/>
          <p:cNvSpPr txBox="1">
            <a:spLocks noGrp="1"/>
          </p:cNvSpPr>
          <p:nvPr>
            <p:ph type="ftr" idx="11"/>
          </p:nvPr>
        </p:nvSpPr>
        <p:spPr>
          <a:xfrm rot="-5400000">
            <a:off x="9858128" y="1627396"/>
            <a:ext cx="34440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i="0" cap="none">
                <a:latin typeface="Open Sans"/>
                <a:ea typeface="Open Sans"/>
                <a:cs typeface="Open Sans"/>
                <a:sym typeface="Open Sans"/>
              </a:rPr>
              <a:t>ENPM 808W FINAL PROJECT</a:t>
            </a:r>
            <a:endParaRPr/>
          </a:p>
        </p:txBody>
      </p:sp>
      <p:sp>
        <p:nvSpPr>
          <p:cNvPr id="251" name="Google Shape;25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12/06/2022</a:t>
            </a:r>
            <a:endParaRPr/>
          </a:p>
        </p:txBody>
      </p:sp>
      <p:sp>
        <p:nvSpPr>
          <p:cNvPr id="252" name="Google Shape;25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cxnSp>
        <p:nvCxnSpPr>
          <p:cNvPr id="253" name="Google Shape;253;p9"/>
          <p:cNvCxnSpPr/>
          <p:nvPr/>
        </p:nvCxnSpPr>
        <p:spPr>
          <a:xfrm>
            <a:off x="11580162" y="3610394"/>
            <a:ext cx="0" cy="3238728"/>
          </a:xfrm>
          <a:prstGeom prst="straightConnector1">
            <a:avLst/>
          </a:prstGeom>
          <a:noFill/>
          <a:ln w="25400" cap="sq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rgbClr val="000000"/>
      </a:dk1>
      <a:lt1>
        <a:srgbClr val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475</Words>
  <Application>Microsoft Macintosh PowerPoint</Application>
  <PresentationFormat>Widescreen</PresentationFormat>
  <Paragraphs>103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Open Sans</vt:lpstr>
      <vt:lpstr>Arial</vt:lpstr>
      <vt:lpstr>GradientVTI</vt:lpstr>
      <vt:lpstr>US Permanent Visa Applications</vt:lpstr>
      <vt:lpstr>Agenda</vt:lpstr>
      <vt:lpstr>Purpose</vt:lpstr>
      <vt:lpstr>Data Overview</vt:lpstr>
      <vt:lpstr>EXPLORATORY ANALYSIS</vt:lpstr>
      <vt:lpstr>EXPLORATORY ANALYSIS</vt:lpstr>
      <vt:lpstr>Exploratory Analysis</vt:lpstr>
      <vt:lpstr>EXPLORATORY ANALYSIS</vt:lpstr>
      <vt:lpstr>PowerPoint Presentation</vt:lpstr>
      <vt:lpstr>Classification Attempts (Initial Attempt)</vt:lpstr>
      <vt:lpstr>Classification Attempts (Continued)</vt:lpstr>
      <vt:lpstr>Classification (Sampling Problem)</vt:lpstr>
      <vt:lpstr>Classification Results (Continued)</vt:lpstr>
      <vt:lpstr>Issues Faced</vt:lpstr>
      <vt:lpstr>Summary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 Permanent Visa Applications</dc:title>
  <dc:creator>Disha Radhakrishna</dc:creator>
  <cp:lastModifiedBy>Rachit Kumar Thakur</cp:lastModifiedBy>
  <cp:revision>1</cp:revision>
  <dcterms:created xsi:type="dcterms:W3CDTF">2022-12-06T15:32:28Z</dcterms:created>
  <dcterms:modified xsi:type="dcterms:W3CDTF">2023-08-29T08:32:17Z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